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3"/>
  </p:notesMasterIdLst>
  <p:handoutMasterIdLst>
    <p:handoutMasterId r:id="rId74"/>
  </p:handoutMasterIdLst>
  <p:sldIdLst>
    <p:sldId id="257" r:id="rId2"/>
    <p:sldId id="840" r:id="rId3"/>
    <p:sldId id="824" r:id="rId4"/>
    <p:sldId id="825" r:id="rId5"/>
    <p:sldId id="829" r:id="rId6"/>
    <p:sldId id="830" r:id="rId7"/>
    <p:sldId id="826" r:id="rId8"/>
    <p:sldId id="831" r:id="rId9"/>
    <p:sldId id="832" r:id="rId10"/>
    <p:sldId id="833" r:id="rId11"/>
    <p:sldId id="834" r:id="rId12"/>
    <p:sldId id="828" r:id="rId13"/>
    <p:sldId id="835" r:id="rId14"/>
    <p:sldId id="818" r:id="rId15"/>
    <p:sldId id="837" r:id="rId16"/>
    <p:sldId id="819" r:id="rId17"/>
    <p:sldId id="821" r:id="rId18"/>
    <p:sldId id="822" r:id="rId19"/>
    <p:sldId id="820" r:id="rId20"/>
    <p:sldId id="736" r:id="rId21"/>
    <p:sldId id="747" r:id="rId22"/>
    <p:sldId id="755" r:id="rId23"/>
    <p:sldId id="766" r:id="rId24"/>
    <p:sldId id="794" r:id="rId25"/>
    <p:sldId id="760" r:id="rId26"/>
    <p:sldId id="814" r:id="rId27"/>
    <p:sldId id="779" r:id="rId28"/>
    <p:sldId id="795" r:id="rId29"/>
    <p:sldId id="807" r:id="rId30"/>
    <p:sldId id="808" r:id="rId31"/>
    <p:sldId id="806" r:id="rId32"/>
    <p:sldId id="740" r:id="rId33"/>
    <p:sldId id="813" r:id="rId34"/>
    <p:sldId id="758" r:id="rId35"/>
    <p:sldId id="744" r:id="rId36"/>
    <p:sldId id="749" r:id="rId37"/>
    <p:sldId id="754" r:id="rId38"/>
    <p:sldId id="846" r:id="rId39"/>
    <p:sldId id="805" r:id="rId40"/>
    <p:sldId id="765" r:id="rId41"/>
    <p:sldId id="838" r:id="rId42"/>
    <p:sldId id="839" r:id="rId43"/>
    <p:sldId id="770" r:id="rId44"/>
    <p:sldId id="769" r:id="rId45"/>
    <p:sldId id="771" r:id="rId46"/>
    <p:sldId id="773" r:id="rId47"/>
    <p:sldId id="796" r:id="rId48"/>
    <p:sldId id="842" r:id="rId49"/>
    <p:sldId id="843" r:id="rId50"/>
    <p:sldId id="844" r:id="rId51"/>
    <p:sldId id="750" r:id="rId52"/>
    <p:sldId id="751" r:id="rId53"/>
    <p:sldId id="752" r:id="rId54"/>
    <p:sldId id="753" r:id="rId55"/>
    <p:sldId id="792" r:id="rId56"/>
    <p:sldId id="845" r:id="rId57"/>
    <p:sldId id="784" r:id="rId58"/>
    <p:sldId id="800" r:id="rId59"/>
    <p:sldId id="785" r:id="rId60"/>
    <p:sldId id="787" r:id="rId61"/>
    <p:sldId id="788" r:id="rId62"/>
    <p:sldId id="789" r:id="rId63"/>
    <p:sldId id="791" r:id="rId64"/>
    <p:sldId id="774" r:id="rId65"/>
    <p:sldId id="776" r:id="rId66"/>
    <p:sldId id="775" r:id="rId67"/>
    <p:sldId id="777" r:id="rId68"/>
    <p:sldId id="816" r:id="rId69"/>
    <p:sldId id="778" r:id="rId70"/>
    <p:sldId id="809" r:id="rId71"/>
    <p:sldId id="609" r:id="rId72"/>
  </p:sldIdLst>
  <p:sldSz cx="9144000" cy="6858000" type="screen4x3"/>
  <p:notesSz cx="6796088" cy="9871075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1177C5"/>
    <a:srgbClr val="D6E6F3"/>
    <a:srgbClr val="FCF3DF"/>
    <a:srgbClr val="BFBFBF"/>
    <a:srgbClr val="898989"/>
    <a:srgbClr val="FDF0F4"/>
    <a:srgbClr val="DBF2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ittlere Formatvorlage 2 - Akz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219" autoAdjust="0"/>
  </p:normalViewPr>
  <p:slideViewPr>
    <p:cSldViewPr>
      <p:cViewPr varScale="1">
        <p:scale>
          <a:sx n="110" d="100"/>
          <a:sy n="110" d="100"/>
        </p:scale>
        <p:origin x="126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7" d="100"/>
        <a:sy n="12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174" cy="493019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396" y="0"/>
            <a:ext cx="2945174" cy="493019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9376526"/>
            <a:ext cx="2945174" cy="493019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396" y="9376526"/>
            <a:ext cx="2945174" cy="493019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pPr>
              <a:defRPr/>
            </a:pPr>
            <a:fld id="{267E281C-CEDF-4B1A-906B-6681428D43B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616266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174" cy="493019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9396" y="0"/>
            <a:ext cx="2945174" cy="493019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1363"/>
            <a:ext cx="4935538" cy="3700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307" y="4688262"/>
            <a:ext cx="5437478" cy="4441755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376526"/>
            <a:ext cx="2945174" cy="493019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9396" y="9376526"/>
            <a:ext cx="2945174" cy="493019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pPr>
              <a:defRPr/>
            </a:pPr>
            <a:fld id="{8096EA6D-10E6-49E2-A048-FD3F1EBCF49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321152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B0D73428-8CC7-4439-BAFF-D65840E8C05F}" type="slidenum">
              <a:rPr lang="de-DE" smtClean="0">
                <a:latin typeface="Arial" pitchFamily="34" charset="0"/>
              </a:rPr>
              <a:pPr/>
              <a:t>15</a:t>
            </a:fld>
            <a:endParaRPr lang="de-DE" smtClean="0">
              <a:latin typeface="Arial" pitchFamily="34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8688" y="738188"/>
            <a:ext cx="4940300" cy="3705225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5740" y="4686733"/>
            <a:ext cx="4984608" cy="4446347"/>
          </a:xfrm>
          <a:noFill/>
        </p:spPr>
        <p:txBody>
          <a:bodyPr/>
          <a:lstStyle/>
          <a:p>
            <a:pPr defTabSz="908251" eaLnBrk="1" hangingPunct="1"/>
            <a:endParaRPr lang="de-DE" sz="2300" noProof="1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5527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1164220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1164220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2668"/>
            <a:fld id="{82052666-A091-456A-AACD-D0EED6D93644}" type="slidenum">
              <a:rPr lang="de-DE" smtClean="0"/>
              <a:pPr defTabSz="952668"/>
              <a:t>22</a:t>
            </a:fld>
            <a:endParaRPr lang="de-DE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261" y="4688264"/>
            <a:ext cx="4981569" cy="4444816"/>
          </a:xfrm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3807151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2668"/>
            <a:fld id="{82052666-A091-456A-AACD-D0EED6D93644}" type="slidenum">
              <a:rPr lang="de-DE" smtClean="0"/>
              <a:pPr defTabSz="952668"/>
              <a:t>24</a:t>
            </a:fld>
            <a:endParaRPr lang="de-DE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261" y="4688264"/>
            <a:ext cx="4981569" cy="4444816"/>
          </a:xfrm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1853292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2668"/>
            <a:fld id="{82052666-A091-456A-AACD-D0EED6D93644}" type="slidenum">
              <a:rPr lang="de-DE" smtClean="0"/>
              <a:pPr defTabSz="952668"/>
              <a:t>29</a:t>
            </a:fld>
            <a:endParaRPr lang="de-DE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261" y="4688264"/>
            <a:ext cx="4981569" cy="4444816"/>
          </a:xfrm>
          <a:noFill/>
          <a:ln/>
        </p:spPr>
        <p:txBody>
          <a:bodyPr/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805164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116422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52442"/>
            <a:fld id="{82052666-A091-456A-AACD-D0EED6D93644}" type="slidenum">
              <a:rPr lang="de-DE" smtClean="0"/>
              <a:pPr defTabSz="952442"/>
              <a:t>40</a:t>
            </a:fld>
            <a:endParaRPr lang="de-DE" dirty="0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0275" y="739775"/>
            <a:ext cx="4937125" cy="3702050"/>
          </a:xfrm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7261" y="4688266"/>
            <a:ext cx="4981569" cy="4444816"/>
          </a:xfrm>
          <a:noFill/>
          <a:ln/>
        </p:spPr>
        <p:txBody>
          <a:bodyPr/>
          <a:lstStyle/>
          <a:p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682183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696CE-B92C-48D3-8A5B-4FD2D0BDA468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1977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4E696CE-B92C-48D3-8A5B-4FD2D0BDA468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76463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altLang="de-DE" smtClean="0"/>
          </a:p>
        </p:txBody>
      </p:sp>
    </p:spTree>
    <p:extLst>
      <p:ext uri="{BB962C8B-B14F-4D97-AF65-F5344CB8AC3E}">
        <p14:creationId xmlns:p14="http://schemas.microsoft.com/office/powerpoint/2010/main" val="3116422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544" y="4196680"/>
            <a:ext cx="8568952" cy="1752600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416316" y="6376243"/>
            <a:ext cx="162018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C6C32B-9A83-42F5-B1E8-99561A793948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467544" y="2490465"/>
            <a:ext cx="8568952" cy="1658615"/>
          </a:xfrm>
        </p:spPr>
        <p:txBody>
          <a:bodyPr anchor="b"/>
          <a:lstStyle>
            <a:lvl1pPr algn="ctr">
              <a:defRPr>
                <a:solidFill>
                  <a:srgbClr val="1177C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7" name="Rectangle 13"/>
          <p:cNvSpPr>
            <a:spLocks noChangeArrowheads="1"/>
          </p:cNvSpPr>
          <p:nvPr userDrawn="1"/>
        </p:nvSpPr>
        <p:spPr bwMode="auto">
          <a:xfrm>
            <a:off x="1403648" y="6381328"/>
            <a:ext cx="5904656" cy="388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>
              <a:lnSpc>
                <a:spcPct val="6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de-DE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Alle Bestandteile dieses Dokuments sind urheberrechtlich geschützt,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©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FUTOUR  </a:t>
            </a:r>
          </a:p>
          <a:p>
            <a:pPr algn="ctr">
              <a:lnSpc>
                <a:spcPct val="60000"/>
              </a:lnSpc>
              <a:spcBef>
                <a:spcPct val="0"/>
              </a:spcBef>
              <a:spcAft>
                <a:spcPts val="600"/>
              </a:spcAft>
              <a:buFont typeface="Wingdings" pitchFamily="2" charset="2"/>
              <a:buNone/>
            </a:pP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Dieses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Dokument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ist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Teil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der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Präsentation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und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ohne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mündliche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Erläuterung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8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unvollständig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de-DE" sz="8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de-DE" sz="800" b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2070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/>
            </a:lvl1pPr>
            <a:lvl2pPr>
              <a:spcBef>
                <a:spcPts val="300"/>
              </a:spcBef>
              <a:spcAft>
                <a:spcPts val="300"/>
              </a:spcAft>
              <a:defRPr/>
            </a:lvl2pPr>
            <a:lvl3pPr>
              <a:spcBef>
                <a:spcPts val="300"/>
              </a:spcBef>
              <a:spcAft>
                <a:spcPts val="300"/>
              </a:spcAft>
              <a:defRPr/>
            </a:lvl3pPr>
            <a:lvl4pPr>
              <a:spcBef>
                <a:spcPts val="300"/>
              </a:spcBef>
              <a:spcAft>
                <a:spcPts val="300"/>
              </a:spcAft>
              <a:defRPr/>
            </a:lvl4pPr>
            <a:lvl5pPr>
              <a:spcBef>
                <a:spcPts val="30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/>
            </a:lvl1pPr>
            <a:lvl2pPr>
              <a:spcBef>
                <a:spcPts val="300"/>
              </a:spcBef>
              <a:spcAft>
                <a:spcPts val="300"/>
              </a:spcAft>
              <a:defRPr/>
            </a:lvl2pPr>
            <a:lvl3pPr>
              <a:spcBef>
                <a:spcPts val="300"/>
              </a:spcBef>
              <a:spcAft>
                <a:spcPts val="300"/>
              </a:spcAft>
              <a:defRPr/>
            </a:lvl3pPr>
            <a:lvl4pPr>
              <a:spcBef>
                <a:spcPts val="300"/>
              </a:spcBef>
              <a:spcAft>
                <a:spcPts val="300"/>
              </a:spcAft>
              <a:defRPr/>
            </a:lvl4pPr>
            <a:lvl5pPr>
              <a:spcBef>
                <a:spcPts val="30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/>
            </a:lvl1pPr>
            <a:lvl2pPr>
              <a:spcBef>
                <a:spcPts val="300"/>
              </a:spcBef>
              <a:spcAft>
                <a:spcPts val="300"/>
              </a:spcAft>
              <a:defRPr/>
            </a:lvl2pPr>
            <a:lvl3pPr>
              <a:spcBef>
                <a:spcPts val="300"/>
              </a:spcBef>
              <a:spcAft>
                <a:spcPts val="300"/>
              </a:spcAft>
              <a:defRPr/>
            </a:lvl3pPr>
            <a:lvl4pPr>
              <a:spcBef>
                <a:spcPts val="300"/>
              </a:spcBef>
              <a:spcAft>
                <a:spcPts val="300"/>
              </a:spcAft>
              <a:defRPr/>
            </a:lvl4pPr>
            <a:lvl5pPr>
              <a:spcBef>
                <a:spcPts val="30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/>
            </a:lvl1pPr>
            <a:lvl2pPr>
              <a:spcBef>
                <a:spcPts val="300"/>
              </a:spcBef>
              <a:spcAft>
                <a:spcPts val="300"/>
              </a:spcAft>
              <a:defRPr/>
            </a:lvl2pPr>
            <a:lvl3pPr>
              <a:spcBef>
                <a:spcPts val="300"/>
              </a:spcBef>
              <a:spcAft>
                <a:spcPts val="300"/>
              </a:spcAft>
              <a:defRPr/>
            </a:lvl3pPr>
            <a:lvl4pPr>
              <a:spcBef>
                <a:spcPts val="300"/>
              </a:spcBef>
              <a:spcAft>
                <a:spcPts val="300"/>
              </a:spcAft>
              <a:defRPr/>
            </a:lvl4pPr>
            <a:lvl5pPr>
              <a:spcBef>
                <a:spcPts val="30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/>
            </a:lvl1pPr>
            <a:lvl2pPr>
              <a:spcBef>
                <a:spcPts val="300"/>
              </a:spcBef>
              <a:spcAft>
                <a:spcPts val="300"/>
              </a:spcAft>
              <a:defRPr/>
            </a:lvl2pPr>
            <a:lvl3pPr>
              <a:spcBef>
                <a:spcPts val="300"/>
              </a:spcBef>
              <a:spcAft>
                <a:spcPts val="300"/>
              </a:spcAft>
              <a:defRPr/>
            </a:lvl3pPr>
            <a:lvl4pPr>
              <a:spcBef>
                <a:spcPts val="300"/>
              </a:spcBef>
              <a:spcAft>
                <a:spcPts val="300"/>
              </a:spcAft>
              <a:defRPr/>
            </a:lvl4pPr>
            <a:lvl5pPr>
              <a:spcBef>
                <a:spcPts val="30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406900"/>
            <a:ext cx="8568951" cy="1362075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2400" b="1" cap="all">
                <a:solidFill>
                  <a:srgbClr val="1177C5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2906713"/>
            <a:ext cx="85689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31640" y="6381328"/>
            <a:ext cx="532859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804024" y="6376243"/>
            <a:ext cx="2232471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08370F-30AF-413C-A124-E54A2B4353B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6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7740650" y="1141413"/>
            <a:ext cx="100806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sz="700" smtClean="0">
                <a:solidFill>
                  <a:schemeClr val="bg1"/>
                </a:solidFill>
                <a:latin typeface="Arial" charset="0"/>
              </a:rPr>
              <a:t>© FUTOUR 2011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981075"/>
            <a:ext cx="8568952" cy="5145088"/>
          </a:xfrm>
        </p:spPr>
        <p:txBody>
          <a:bodyPr/>
          <a:lstStyle>
            <a:lvl1pPr>
              <a:lnSpc>
                <a:spcPct val="100000"/>
              </a:lnSpc>
              <a:spcAft>
                <a:spcPts val="300"/>
              </a:spcAft>
              <a:buClr>
                <a:srgbClr val="1177C5"/>
              </a:buClr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spcAft>
                <a:spcPts val="300"/>
              </a:spcAft>
              <a:buClr>
                <a:srgbClr val="1177C5"/>
              </a:buClr>
              <a:defRPr sz="2000"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spcAft>
                <a:spcPts val="300"/>
              </a:spcAft>
              <a:buClr>
                <a:srgbClr val="1177C5"/>
              </a:buClr>
              <a:defRPr sz="2000"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spcAft>
                <a:spcPts val="300"/>
              </a:spcAft>
              <a:buClr>
                <a:srgbClr val="1177C5"/>
              </a:buClr>
              <a:defRPr sz="1800"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spcAft>
                <a:spcPts val="300"/>
              </a:spcAft>
              <a:buClr>
                <a:srgbClr val="1177C5"/>
              </a:buClr>
              <a:defRPr sz="1800">
                <a:solidFill>
                  <a:schemeClr val="tx1"/>
                </a:solidFill>
              </a:defRPr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31640" y="6381328"/>
            <a:ext cx="619268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7596336" y="6376243"/>
            <a:ext cx="147616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F0E64-1FE9-46D9-B077-46449733E74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8545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4" y="980728"/>
            <a:ext cx="4176464" cy="5145435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Wingdings" pitchFamily="2" charset="2"/>
              <a:buChar char=""/>
              <a:defRPr lang="de-DE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Wingdings" pitchFamily="2" charset="2"/>
              <a:buChar char="Ø"/>
              <a:defRPr lang="de-DE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Arial" pitchFamily="34" charset="0"/>
              <a:defRPr lang="de-DE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Arial" pitchFamily="34" charset="0"/>
              <a:defRPr lang="de-DE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Arial" pitchFamily="34" charset="0"/>
              <a:defRPr lang="de-DE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732588" y="6376243"/>
            <a:ext cx="23039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E2521-D5D4-4553-B74F-D55EA237C15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331640" y="6381328"/>
            <a:ext cx="532859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sz="half" idx="13"/>
          </p:nvPr>
        </p:nvSpPr>
        <p:spPr>
          <a:xfrm>
            <a:off x="4860032" y="980728"/>
            <a:ext cx="4176464" cy="5145435"/>
          </a:xfr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Arial" pitchFamily="34" charset="0"/>
              <a:defRPr lang="de-DE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Arial" pitchFamily="34" charset="0"/>
              <a:defRPr lang="de-DE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Arial" pitchFamily="34" charset="0"/>
              <a:defRPr lang="de-DE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Arial" pitchFamily="34" charset="0"/>
              <a:defRPr lang="de-DE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algn="l" defTabSz="914400" rtl="0" eaLnBrk="1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Arial" pitchFamily="34" charset="0"/>
              <a:defRPr lang="de-DE" sz="2400" kern="1200" dirty="0" smtClean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34290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Wingdings" pitchFamily="2" charset="2"/>
              <a:buChar char=""/>
            </a:pPr>
            <a:r>
              <a:rPr lang="de-DE" dirty="0" smtClean="0"/>
              <a:t>Textmasterformat bearbeiten</a:t>
            </a:r>
          </a:p>
          <a:p>
            <a:pPr marL="742950" lvl="1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Wingdings" pitchFamily="2" charset="2"/>
              <a:buChar char="Ø"/>
            </a:pPr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6284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67544" y="980728"/>
            <a:ext cx="4248472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7544" y="1628800"/>
            <a:ext cx="4248472" cy="4497363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6948264" y="638132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13E53-9E44-453B-AE62-7AB881CF8880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Fußzeilenplatzhalter 4"/>
          <p:cNvSpPr>
            <a:spLocks noGrp="1"/>
          </p:cNvSpPr>
          <p:nvPr>
            <p:ph type="ftr" sz="quarter" idx="12"/>
          </p:nvPr>
        </p:nvSpPr>
        <p:spPr>
          <a:xfrm>
            <a:off x="1331640" y="6376243"/>
            <a:ext cx="554461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" name="Textplatzhalter 2"/>
          <p:cNvSpPr>
            <a:spLocks noGrp="1"/>
          </p:cNvSpPr>
          <p:nvPr>
            <p:ph type="body" idx="13"/>
          </p:nvPr>
        </p:nvSpPr>
        <p:spPr>
          <a:xfrm>
            <a:off x="4788024" y="980728"/>
            <a:ext cx="4248472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1" name="Inhaltsplatzhalter 3"/>
          <p:cNvSpPr>
            <a:spLocks noGrp="1"/>
          </p:cNvSpPr>
          <p:nvPr>
            <p:ph sz="half" idx="14"/>
          </p:nvPr>
        </p:nvSpPr>
        <p:spPr>
          <a:xfrm>
            <a:off x="4788024" y="1628800"/>
            <a:ext cx="4248472" cy="4497363"/>
          </a:xfrm>
        </p:spPr>
        <p:txBody>
          <a:bodyPr/>
          <a:lstStyle>
            <a:lvl1pPr>
              <a:defRPr sz="2400">
                <a:latin typeface="Arial" pitchFamily="34" charset="0"/>
                <a:cs typeface="Arial" pitchFamily="34" charset="0"/>
              </a:defRPr>
            </a:lvl1pPr>
            <a:lvl2pPr>
              <a:defRPr sz="2000">
                <a:latin typeface="Arial" pitchFamily="34" charset="0"/>
                <a:cs typeface="Arial" pitchFamily="34" charset="0"/>
              </a:defRPr>
            </a:lvl2pPr>
            <a:lvl3pPr>
              <a:defRPr sz="1800">
                <a:latin typeface="Arial" pitchFamily="34" charset="0"/>
                <a:cs typeface="Arial" pitchFamily="34" charset="0"/>
              </a:defRPr>
            </a:lvl3pPr>
            <a:lvl4pPr>
              <a:defRPr sz="1600">
                <a:latin typeface="Arial" pitchFamily="34" charset="0"/>
                <a:cs typeface="Arial" pitchFamily="34" charset="0"/>
              </a:defRPr>
            </a:lvl4pPr>
            <a:lvl5pPr>
              <a:defRPr sz="1600">
                <a:latin typeface="Arial" pitchFamily="34" charset="0"/>
                <a:cs typeface="Arial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12" name="Titel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206501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31640" y="6376243"/>
            <a:ext cx="5472608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A6E200-CFAB-4D5C-99EE-5FFC3316E62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itel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3822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67544" y="980728"/>
            <a:ext cx="8568952" cy="4824536"/>
          </a:xfrm>
        </p:spPr>
        <p:txBody>
          <a:bodyPr rtlCol="0" anchor="ctr">
            <a:normAutofit/>
          </a:bodyPr>
          <a:lstStyle>
            <a:lvl1pPr marL="0" indent="0">
              <a:buNone/>
              <a:defRPr sz="3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de-DE" noProof="0" smtClean="0"/>
              <a:t>Bild durch Klicken auf Symbol hinzufügen</a:t>
            </a:r>
            <a:endParaRPr lang="de-DE" noProof="0" dirty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67544" y="5805264"/>
            <a:ext cx="8568952" cy="360016"/>
          </a:xfrm>
        </p:spPr>
        <p:txBody>
          <a:bodyPr anchor="ctr"/>
          <a:lstStyle>
            <a:lvl1pPr marL="0" indent="0">
              <a:buNone/>
              <a:defRPr sz="120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dirty="0" smtClean="0"/>
              <a:t>Textmasterformat bearbeiten</a:t>
            </a: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1331640" y="6376243"/>
            <a:ext cx="5544616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48264" y="638132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28E3F-C10B-4982-9AF9-B267611AA9DF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7333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1331640" y="6376243"/>
            <a:ext cx="619268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7596336" y="6381328"/>
            <a:ext cx="1476164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4F3626E-8DF3-4335-8AE6-FC38B1DA9390}" type="slidenum">
              <a:rPr lang="de-DE" smtClean="0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11" name="Tabellenplatzhalter 10"/>
          <p:cNvSpPr>
            <a:spLocks noGrp="1"/>
          </p:cNvSpPr>
          <p:nvPr>
            <p:ph type="tbl" sz="quarter" idx="13"/>
          </p:nvPr>
        </p:nvSpPr>
        <p:spPr>
          <a:xfrm>
            <a:off x="468313" y="981075"/>
            <a:ext cx="8567737" cy="5184775"/>
          </a:xfrm>
        </p:spPr>
        <p:txBody>
          <a:bodyPr/>
          <a:lstStyle/>
          <a:p>
            <a:endParaRPr lang="de-DE"/>
          </a:p>
        </p:txBody>
      </p:sp>
      <p:sp>
        <p:nvSpPr>
          <p:cNvPr id="12" name="Titel 6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48168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300"/>
              </a:spcBef>
              <a:spcAft>
                <a:spcPts val="300"/>
              </a:spcAft>
              <a:defRPr/>
            </a:lvl1pPr>
            <a:lvl2pPr>
              <a:spcBef>
                <a:spcPts val="300"/>
              </a:spcBef>
              <a:spcAft>
                <a:spcPts val="300"/>
              </a:spcAft>
              <a:defRPr/>
            </a:lvl2pPr>
            <a:lvl3pPr>
              <a:spcBef>
                <a:spcPts val="300"/>
              </a:spcBef>
              <a:spcAft>
                <a:spcPts val="300"/>
              </a:spcAft>
              <a:defRPr/>
            </a:lvl3pPr>
            <a:lvl4pPr>
              <a:spcBef>
                <a:spcPts val="300"/>
              </a:spcBef>
              <a:spcAft>
                <a:spcPts val="300"/>
              </a:spcAft>
              <a:defRPr/>
            </a:lvl4pPr>
            <a:lvl5pPr>
              <a:spcBef>
                <a:spcPts val="300"/>
              </a:spcBef>
              <a:spcAft>
                <a:spcPts val="300"/>
              </a:spcAft>
              <a:defRPr/>
            </a:lvl5pPr>
          </a:lstStyle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2748" y="981075"/>
            <a:ext cx="8592984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grpSp>
        <p:nvGrpSpPr>
          <p:cNvPr id="1036" name="Gruppieren 6"/>
          <p:cNvGrpSpPr>
            <a:grpSpLocks/>
          </p:cNvGrpSpPr>
          <p:nvPr/>
        </p:nvGrpSpPr>
        <p:grpSpPr bwMode="auto">
          <a:xfrm>
            <a:off x="-12700" y="6245225"/>
            <a:ext cx="9124950" cy="49213"/>
            <a:chOff x="-12898" y="6245736"/>
            <a:chExt cx="9125371" cy="48418"/>
          </a:xfrm>
        </p:grpSpPr>
        <p:pic>
          <p:nvPicPr>
            <p:cNvPr id="1041" name="Picture 1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98" y="6245736"/>
              <a:ext cx="6916737" cy="4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2" name="Picture 1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6246529"/>
              <a:ext cx="6916737" cy="4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037" name="Gruppieren 6"/>
          <p:cNvGrpSpPr>
            <a:grpSpLocks/>
          </p:cNvGrpSpPr>
          <p:nvPr/>
        </p:nvGrpSpPr>
        <p:grpSpPr bwMode="auto">
          <a:xfrm>
            <a:off x="-15875" y="836613"/>
            <a:ext cx="9124950" cy="49212"/>
            <a:chOff x="-12898" y="6245736"/>
            <a:chExt cx="9125371" cy="48418"/>
          </a:xfrm>
        </p:grpSpPr>
        <p:pic>
          <p:nvPicPr>
            <p:cNvPr id="1039" name="Picture 12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98" y="6245736"/>
              <a:ext cx="6916737" cy="4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0" name="Picture 1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5736" y="6246529"/>
              <a:ext cx="6916737" cy="47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38" name="Grafik 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6309320"/>
            <a:ext cx="834504" cy="51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hteck 18"/>
          <p:cNvSpPr/>
          <p:nvPr/>
        </p:nvSpPr>
        <p:spPr>
          <a:xfrm>
            <a:off x="452748" y="83125"/>
            <a:ext cx="8592984" cy="706436"/>
          </a:xfrm>
          <a:prstGeom prst="rect">
            <a:avLst/>
          </a:prstGeom>
          <a:solidFill>
            <a:srgbClr val="1177C5"/>
          </a:solidFill>
          <a:ln>
            <a:solidFill>
              <a:srgbClr val="1177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537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elplatzhalter 1"/>
          <p:cNvSpPr txBox="1">
            <a:spLocks/>
          </p:cNvSpPr>
          <p:nvPr/>
        </p:nvSpPr>
        <p:spPr bwMode="auto">
          <a:xfrm>
            <a:off x="452748" y="242888"/>
            <a:ext cx="8511740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1177C5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1177C5"/>
                </a:solidFill>
                <a:latin typeface="Arial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1177C5"/>
                </a:solidFill>
                <a:latin typeface="Arial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1177C5"/>
                </a:solidFill>
                <a:latin typeface="Arial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1177C5"/>
                </a:solidFill>
                <a:latin typeface="Arial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200">
                <a:solidFill>
                  <a:schemeClr val="bg1"/>
                </a:solidFill>
                <a:latin typeface="Arial" charset="0"/>
                <a:cs typeface="Arial" charset="0"/>
              </a:defRPr>
            </a:lvl9pPr>
          </a:lstStyle>
          <a:p>
            <a:endParaRPr lang="de-DE" dirty="0" smtClean="0">
              <a:solidFill>
                <a:schemeClr val="bg1"/>
              </a:solidFill>
            </a:endParaRP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>
          <a:xfrm>
            <a:off x="1331640" y="6382997"/>
            <a:ext cx="54726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4"/>
          </p:nvPr>
        </p:nvSpPr>
        <p:spPr>
          <a:xfrm>
            <a:off x="6912132" y="637624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8210BA5-A3E1-4FC1-9382-0C82975F75C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itelplatzhalter 11"/>
          <p:cNvSpPr>
            <a:spLocks noGrp="1"/>
          </p:cNvSpPr>
          <p:nvPr>
            <p:ph type="title"/>
          </p:nvPr>
        </p:nvSpPr>
        <p:spPr>
          <a:xfrm>
            <a:off x="457200" y="83126"/>
            <a:ext cx="8588532" cy="7064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5" r:id="rId2"/>
    <p:sldLayoutId id="2147483884" r:id="rId3"/>
    <p:sldLayoutId id="2147483886" r:id="rId4"/>
    <p:sldLayoutId id="2147483887" r:id="rId5"/>
    <p:sldLayoutId id="2147483888" r:id="rId6"/>
    <p:sldLayoutId id="2147483890" r:id="rId7"/>
    <p:sldLayoutId id="2147483891" r:id="rId8"/>
    <p:sldLayoutId id="2147483894" r:id="rId9"/>
    <p:sldLayoutId id="2147483898" r:id="rId10"/>
    <p:sldLayoutId id="2147483902" r:id="rId11"/>
    <p:sldLayoutId id="2147483904" r:id="rId12"/>
    <p:sldLayoutId id="2147483907" r:id="rId13"/>
    <p:sldLayoutId id="2147483908" r:id="rId14"/>
    <p:sldLayoutId id="2147483909" r:id="rId1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kern="1200">
          <a:solidFill>
            <a:schemeClr val="bg1"/>
          </a:solidFill>
          <a:latin typeface="Arial" pitchFamily="34" charset="0"/>
          <a:ea typeface="+mj-ea"/>
          <a:cs typeface="Arial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1177C5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1177C5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1177C5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1177C5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ts val="300"/>
        </a:spcAft>
        <a:buClr>
          <a:srgbClr val="1177C5"/>
        </a:buClr>
        <a:buFont typeface="Wingdings" pitchFamily="2" charset="2"/>
        <a:buChar char=""/>
        <a:defRPr lang="de-DE" sz="24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1" fontAlgn="base" hangingPunct="1">
        <a:spcBef>
          <a:spcPct val="20000"/>
        </a:spcBef>
        <a:spcAft>
          <a:spcPts val="300"/>
        </a:spcAft>
        <a:buClr>
          <a:srgbClr val="1177C5"/>
        </a:buClr>
        <a:buFont typeface="Wingdings" pitchFamily="2" charset="2"/>
        <a:buChar char="Ø"/>
        <a:defRPr lang="de-DE" sz="22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ts val="300"/>
        </a:spcAft>
        <a:buClr>
          <a:srgbClr val="1177C5"/>
        </a:buClr>
        <a:buFont typeface="Arial" charset="0"/>
        <a:buChar char="•"/>
        <a:defRPr lang="de-DE" sz="20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ts val="300"/>
        </a:spcAft>
        <a:buClr>
          <a:srgbClr val="1177C5"/>
        </a:buClr>
        <a:buFont typeface="Arial" charset="0"/>
        <a:buChar char="–"/>
        <a:defRPr lang="de-DE" sz="18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ts val="300"/>
        </a:spcAft>
        <a:buClr>
          <a:srgbClr val="1177C5"/>
        </a:buClr>
        <a:buFont typeface="Arial" charset="0"/>
        <a:buChar char="»"/>
        <a:defRPr lang="de-DE" sz="1600" kern="1200" dirty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2.jpe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jpe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tertitel 1"/>
          <p:cNvSpPr>
            <a:spLocks noGrp="1"/>
          </p:cNvSpPr>
          <p:nvPr>
            <p:ph type="subTitle" idx="1"/>
          </p:nvPr>
        </p:nvSpPr>
        <p:spPr>
          <a:xfrm>
            <a:off x="467544" y="4268688"/>
            <a:ext cx="8568952" cy="1680592"/>
          </a:xfrm>
        </p:spPr>
        <p:txBody>
          <a:bodyPr/>
          <a:lstStyle/>
          <a:p>
            <a:r>
              <a:rPr lang="de-DE" dirty="0"/>
              <a:t>FUTOUR Umwelt-, Tourismus- und </a:t>
            </a:r>
            <a:r>
              <a:rPr lang="de-DE" dirty="0" smtClean="0"/>
              <a:t>Regionalberatung GmbH</a:t>
            </a:r>
            <a:endParaRPr lang="de-DE" dirty="0"/>
          </a:p>
          <a:p>
            <a:r>
              <a:rPr lang="de-DE" dirty="0"/>
              <a:t>Dr. Peter </a:t>
            </a:r>
            <a:r>
              <a:rPr lang="de-DE" dirty="0" smtClean="0"/>
              <a:t>Zimmer     Dr. Heike Glatzel</a:t>
            </a:r>
          </a:p>
          <a:p>
            <a:r>
              <a:rPr lang="de-DE" dirty="0" smtClean="0"/>
              <a:t>www.futour.com</a:t>
            </a:r>
            <a:endParaRPr lang="de-DE" dirty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467544" y="1628801"/>
            <a:ext cx="8568952" cy="2520280"/>
          </a:xfrm>
        </p:spPr>
        <p:txBody>
          <a:bodyPr anchor="t">
            <a:normAutofit fontScale="90000"/>
          </a:bodyPr>
          <a:lstStyle/>
          <a:p>
            <a:r>
              <a:rPr lang="de-DE" sz="3200" dirty="0" smtClean="0"/>
              <a:t>Strategien für mehr Umsatz und glückliche Gäste: Radfahren boomt - wie können Sie davon profitieren? </a:t>
            </a:r>
            <a:br>
              <a:rPr lang="de-DE" sz="3200" dirty="0" smtClean="0"/>
            </a:b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>18.11.2019, Schloss Birkenfeld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2C6C32B-9A83-42F5-B1E8-99561A793948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768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ADFC RA 2019 - Strecken-/Sterntourenradler</a:t>
            </a:r>
            <a:br>
              <a:rPr lang="de-DE" altLang="de-DE" dirty="0" smtClean="0"/>
            </a:br>
            <a:endParaRPr lang="de-DE" altLang="de-DE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t="1668" b="11616"/>
          <a:stretch>
            <a:fillRect/>
          </a:stretch>
        </p:blipFill>
        <p:spPr bwMode="auto">
          <a:xfrm>
            <a:off x="787400" y="1340768"/>
            <a:ext cx="75692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ADFC RA 2019 - Facettenreiche Angebotsgestaltung</a:t>
            </a:r>
            <a:br>
              <a:rPr lang="de-DE" altLang="de-DE" dirty="0" smtClean="0"/>
            </a:br>
            <a:endParaRPr lang="de-DE" altLang="de-DE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b="13095"/>
          <a:stretch>
            <a:fillRect/>
          </a:stretch>
        </p:blipFill>
        <p:spPr bwMode="auto">
          <a:xfrm>
            <a:off x="800100" y="1498724"/>
            <a:ext cx="7543800" cy="373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457200" y="188913"/>
            <a:ext cx="9155360" cy="50323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Rad - Benchmark</a:t>
            </a:r>
            <a:r>
              <a:rPr kumimoji="0" lang="de-DE" altLang="de-DE" sz="10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de-DE" altLang="de-DE" sz="100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</a:t>
            </a:r>
            <a:r>
              <a:rPr kumimoji="0" lang="de-DE" altLang="de-DE" sz="100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nalysen</a:t>
            </a: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de-DE" altLang="de-D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914030"/>
            <a:ext cx="6358086" cy="5395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2225" y="2609850"/>
            <a:ext cx="4019550" cy="163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457200" y="188913"/>
            <a:ext cx="9155360" cy="50323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Rad - Benchmark</a:t>
            </a:r>
            <a:r>
              <a:rPr kumimoji="0" lang="de-DE" altLang="de-DE" sz="10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lang="de-DE" altLang="de-DE" sz="10000" dirty="0" smtClean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A</a:t>
            </a:r>
            <a:r>
              <a:rPr kumimoji="0" lang="de-DE" altLang="de-DE" sz="100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nalysen</a:t>
            </a: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de-DE" altLang="de-D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3316"/>
          <a:stretch>
            <a:fillRect/>
          </a:stretch>
        </p:blipFill>
        <p:spPr bwMode="auto">
          <a:xfrm>
            <a:off x="467544" y="1124744"/>
            <a:ext cx="6705177" cy="46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3130" y="3716362"/>
            <a:ext cx="62293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Zusammenarbeit</a:t>
            </a:r>
            <a:r>
              <a:rPr lang="de-DE" dirty="0" smtClean="0"/>
              <a:t> der LK </a:t>
            </a:r>
            <a:r>
              <a:rPr lang="de-DE" dirty="0" err="1" smtClean="0"/>
              <a:t>Haßberge</a:t>
            </a:r>
            <a:r>
              <a:rPr lang="de-DE" dirty="0" smtClean="0"/>
              <a:t>, Schweinfurt inkl. Stadt Schweinfurt, Kitzingen, Rhön-</a:t>
            </a:r>
            <a:r>
              <a:rPr lang="de-DE" dirty="0" err="1" smtClean="0"/>
              <a:t>Grabfeld</a:t>
            </a:r>
            <a:r>
              <a:rPr lang="de-DE" dirty="0" smtClean="0"/>
              <a:t> und Bad Kissingen</a:t>
            </a:r>
          </a:p>
          <a:p>
            <a:pPr>
              <a:buNone/>
            </a:pPr>
            <a:endParaRPr lang="de-DE" dirty="0" smtClean="0"/>
          </a:p>
          <a:p>
            <a:r>
              <a:rPr lang="de-DE" dirty="0" smtClean="0"/>
              <a:t>Stetiger Ausbau der </a:t>
            </a:r>
            <a:r>
              <a:rPr lang="de-DE" b="1" dirty="0" smtClean="0"/>
              <a:t>Radwege-Infrastruktur</a:t>
            </a:r>
          </a:p>
          <a:p>
            <a:pPr>
              <a:buNone/>
            </a:pPr>
            <a:endParaRPr lang="de-DE" dirty="0" smtClean="0"/>
          </a:p>
          <a:p>
            <a:r>
              <a:rPr lang="de-DE" dirty="0" smtClean="0"/>
              <a:t>Entwicklung und Umsetzung von </a:t>
            </a:r>
            <a:r>
              <a:rPr lang="de-DE" b="1" dirty="0" smtClean="0"/>
              <a:t>Radwanderkonzepten</a:t>
            </a:r>
          </a:p>
          <a:p>
            <a:endParaRPr lang="de-DE" b="1" dirty="0" smtClean="0"/>
          </a:p>
          <a:p>
            <a:r>
              <a:rPr lang="de-DE" dirty="0" smtClean="0"/>
              <a:t>Entwicklung von </a:t>
            </a:r>
            <a:r>
              <a:rPr lang="de-DE" b="1" dirty="0" smtClean="0"/>
              <a:t>Themenrouten</a:t>
            </a:r>
          </a:p>
          <a:p>
            <a:pPr>
              <a:buNone/>
            </a:pPr>
            <a:endParaRPr lang="de-DE" dirty="0" smtClean="0"/>
          </a:p>
          <a:p>
            <a:r>
              <a:rPr lang="de-DE" dirty="0" smtClean="0"/>
              <a:t>Erneuerung der </a:t>
            </a:r>
            <a:r>
              <a:rPr lang="de-DE" b="1" dirty="0" smtClean="0"/>
              <a:t>Beschilderung</a:t>
            </a:r>
            <a:r>
              <a:rPr lang="de-DE" dirty="0" smtClean="0"/>
              <a:t> nach FGSV-Standard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Rad Benchmark Analysen - Erfolge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611386" y="1021425"/>
            <a:ext cx="9505230" cy="830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975" tIns="45487" rIns="90975" bIns="45487" anchor="ctr">
            <a:spAutoFit/>
          </a:bodyPr>
          <a:lstStyle/>
          <a:p>
            <a:pPr eaLnBrk="0" hangingPunct="0"/>
            <a:r>
              <a:rPr lang="de-DE" sz="2400" b="1" dirty="0">
                <a:latin typeface="Arial" pitchFamily="34" charset="0"/>
                <a:cs typeface="Arial" pitchFamily="34" charset="0"/>
              </a:rPr>
              <a:t>Je besser die Orientierung, </a:t>
            </a:r>
            <a:endParaRPr lang="de-DE" sz="2400" b="1" dirty="0" smtClean="0">
              <a:latin typeface="Arial" pitchFamily="34" charset="0"/>
              <a:cs typeface="Arial" pitchFamily="34" charset="0"/>
            </a:endParaRPr>
          </a:p>
          <a:p>
            <a:pPr eaLnBrk="0" hangingPunct="0"/>
            <a:r>
              <a:rPr lang="de-DE" sz="2400" b="1" dirty="0" smtClean="0">
                <a:latin typeface="Arial" pitchFamily="34" charset="0"/>
                <a:cs typeface="Arial" pitchFamily="34" charset="0"/>
              </a:rPr>
              <a:t>desto 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intensiver die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Angebotsnutzung!</a:t>
            </a:r>
            <a:endParaRPr lang="de-DE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23" name="Text Box 6"/>
          <p:cNvSpPr txBox="1">
            <a:spLocks noChangeArrowheads="1"/>
          </p:cNvSpPr>
          <p:nvPr/>
        </p:nvSpPr>
        <p:spPr bwMode="auto">
          <a:xfrm>
            <a:off x="608343" y="2118688"/>
            <a:ext cx="3003550" cy="29664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90975" tIns="45487" rIns="90975" bIns="45487" anchor="ctr">
            <a:spAutoFit/>
          </a:bodyPr>
          <a:lstStyle/>
          <a:p>
            <a:pPr eaLnBrk="0" hangingPunct="0">
              <a:spcAft>
                <a:spcPct val="20000"/>
              </a:spcAft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Wenn 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sich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mehr Gäste 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besser orientieren können, werden </a:t>
            </a:r>
            <a:r>
              <a:rPr lang="de-DE" sz="2400" b="1" dirty="0" err="1">
                <a:latin typeface="Arial" pitchFamily="34" charset="0"/>
                <a:cs typeface="Arial" pitchFamily="34" charset="0"/>
              </a:rPr>
              <a:t>Outdoor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-Angebote umso stärker genutzt.</a:t>
            </a:r>
          </a:p>
          <a:p>
            <a:pPr eaLnBrk="0" hangingPunct="0">
              <a:spcAft>
                <a:spcPct val="20000"/>
              </a:spcAft>
            </a:pPr>
            <a:endParaRPr lang="de-DE" sz="1400" b="1" dirty="0">
              <a:solidFill>
                <a:srgbClr val="000066"/>
              </a:solidFill>
              <a:latin typeface="Eurostile"/>
            </a:endParaRPr>
          </a:p>
        </p:txBody>
      </p:sp>
      <p:pic>
        <p:nvPicPr>
          <p:cNvPr id="512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11894" y="2159558"/>
            <a:ext cx="5050653" cy="285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hteck 1"/>
          <p:cNvSpPr>
            <a:spLocks noChangeArrowheads="1"/>
          </p:cNvSpPr>
          <p:nvPr/>
        </p:nvSpPr>
        <p:spPr bwMode="auto">
          <a:xfrm>
            <a:off x="3606436" y="5262770"/>
            <a:ext cx="6438172" cy="8305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0975" tIns="45487" rIns="90975" bIns="45487" anchor="ctr">
            <a:spAutoFit/>
          </a:bodyPr>
          <a:lstStyle/>
          <a:p>
            <a:pPr eaLnBrk="0" hangingPunct="0">
              <a:spcAft>
                <a:spcPct val="20000"/>
              </a:spcAft>
            </a:pP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Andersherum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: 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Wer 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sich im Gelände unsicher fühlt</a:t>
            </a:r>
            <a:r>
              <a:rPr lang="de-DE" sz="2400" b="1" dirty="0" smtClean="0">
                <a:latin typeface="Arial" pitchFamily="34" charset="0"/>
                <a:cs typeface="Arial" pitchFamily="34" charset="0"/>
              </a:rPr>
              <a:t>, bleibt </a:t>
            </a:r>
            <a:r>
              <a:rPr lang="de-DE" sz="2400" b="1" dirty="0">
                <a:latin typeface="Arial" pitchFamily="34" charset="0"/>
                <a:cs typeface="Arial" pitchFamily="34" charset="0"/>
              </a:rPr>
              <a:t>zuhause.</a:t>
            </a:r>
          </a:p>
        </p:txBody>
      </p:sp>
      <p:sp>
        <p:nvSpPr>
          <p:cNvPr id="7" name="Titel 2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Rad Benchmark Analysen - Erfolge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Ansprüche der Zielgruppen </a:t>
            </a:r>
            <a:r>
              <a:rPr lang="de-DE" dirty="0" smtClean="0"/>
              <a:t>haben sich verändert, eine Anpassung muss erfolgen.</a:t>
            </a:r>
          </a:p>
          <a:p>
            <a:pPr>
              <a:buNone/>
            </a:pPr>
            <a:endParaRPr lang="de-DE" dirty="0" smtClean="0"/>
          </a:p>
          <a:p>
            <a:r>
              <a:rPr lang="de-DE" b="1" dirty="0" smtClean="0"/>
              <a:t>Wege-Angebot</a:t>
            </a:r>
            <a:r>
              <a:rPr lang="de-DE" dirty="0" smtClean="0"/>
              <a:t> noch nicht genügend priorisiert, </a:t>
            </a:r>
            <a:r>
              <a:rPr lang="de-DE" b="1" dirty="0" smtClean="0"/>
              <a:t>Anbindung</a:t>
            </a:r>
            <a:r>
              <a:rPr lang="de-DE" dirty="0" smtClean="0"/>
              <a:t> </a:t>
            </a:r>
            <a:r>
              <a:rPr lang="de-DE" b="1" dirty="0" smtClean="0"/>
              <a:t>an das Wegenetz</a:t>
            </a:r>
            <a:r>
              <a:rPr lang="de-DE" dirty="0" smtClean="0"/>
              <a:t> noch unzureichend.</a:t>
            </a:r>
          </a:p>
          <a:p>
            <a:pPr>
              <a:buNone/>
            </a:pPr>
            <a:endParaRPr lang="de-DE" dirty="0" smtClean="0"/>
          </a:p>
          <a:p>
            <a:r>
              <a:rPr lang="de-DE" b="1" dirty="0" smtClean="0"/>
              <a:t>Begleitende Infrastruktur</a:t>
            </a:r>
            <a:r>
              <a:rPr lang="de-DE" dirty="0" smtClean="0"/>
              <a:t> noch hinter dem Angebot führender Radregionen zurück.</a:t>
            </a:r>
          </a:p>
          <a:p>
            <a:pPr>
              <a:buNone/>
            </a:pPr>
            <a:endParaRPr lang="de-DE" dirty="0" smtClean="0"/>
          </a:p>
          <a:p>
            <a:r>
              <a:rPr lang="de-DE" b="1" dirty="0" smtClean="0"/>
              <a:t>Qualität der Gastgeber</a:t>
            </a:r>
            <a:r>
              <a:rPr lang="de-DE" dirty="0" smtClean="0"/>
              <a:t> z.T. noch nicht auf der Höhe der Zeit, Radverleih und Reparatur  noch nicht im benötigten Umfang vorhanden.</a:t>
            </a:r>
          </a:p>
          <a:p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Rad Benchmark Analysen - Herausforderungen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Vernetzung der Anbieter</a:t>
            </a:r>
            <a:r>
              <a:rPr lang="de-DE" dirty="0" smtClean="0"/>
              <a:t> und </a:t>
            </a:r>
            <a:r>
              <a:rPr lang="de-DE" b="1" dirty="0" smtClean="0"/>
              <a:t>Einbindung</a:t>
            </a:r>
            <a:r>
              <a:rPr lang="de-DE" dirty="0" smtClean="0"/>
              <a:t>, z.B. von </a:t>
            </a:r>
            <a:r>
              <a:rPr lang="de-DE" b="1" dirty="0" err="1" smtClean="0"/>
              <a:t>Direktvermarktern</a:t>
            </a:r>
            <a:r>
              <a:rPr lang="de-DE" dirty="0" smtClean="0"/>
              <a:t>.</a:t>
            </a:r>
          </a:p>
          <a:p>
            <a:pPr>
              <a:buNone/>
            </a:pPr>
            <a:endParaRPr lang="de-DE" dirty="0" smtClean="0"/>
          </a:p>
          <a:p>
            <a:r>
              <a:rPr lang="de-DE" dirty="0" smtClean="0">
                <a:solidFill>
                  <a:srgbClr val="FF0000"/>
                </a:solidFill>
              </a:rPr>
              <a:t>Bei all diesen Herausforderungen kommt es besonders auch auf Sie als touristische Akteure an!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Rad Benchmark Analysen - Herausforderungen</a:t>
            </a:r>
            <a:endParaRPr lang="de-DE" dirty="0"/>
          </a:p>
        </p:txBody>
      </p:sp>
      <p:pic>
        <p:nvPicPr>
          <p:cNvPr id="5" name="Picture 5" descr="kopf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8184" y="1412776"/>
            <a:ext cx="828303" cy="820337"/>
          </a:xfrm>
          <a:prstGeom prst="rect">
            <a:avLst/>
          </a:prstGeom>
          <a:noFill/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Naturraum und Ausstattung:</a:t>
            </a:r>
            <a:r>
              <a:rPr lang="de-DE" dirty="0" smtClean="0"/>
              <a:t> </a:t>
            </a:r>
          </a:p>
          <a:p>
            <a:pPr>
              <a:buNone/>
            </a:pPr>
            <a:r>
              <a:rPr lang="de-DE" dirty="0" smtClean="0"/>
              <a:t>    Schwerpunkt Kultur, </a:t>
            </a:r>
            <a:r>
              <a:rPr lang="de-DE" dirty="0" err="1" smtClean="0"/>
              <a:t>Kulinarik</a:t>
            </a:r>
            <a:r>
              <a:rPr lang="de-DE" dirty="0" smtClean="0"/>
              <a:t>, Natur und Aktiv mit dem Thema Rad verbinden, etc. </a:t>
            </a:r>
          </a:p>
          <a:p>
            <a:pPr>
              <a:buNone/>
            </a:pPr>
            <a:endParaRPr lang="de-DE" dirty="0" smtClean="0"/>
          </a:p>
          <a:p>
            <a:r>
              <a:rPr lang="de-DE" b="1" dirty="0" smtClean="0"/>
              <a:t>Strategie und Marke:</a:t>
            </a:r>
          </a:p>
          <a:p>
            <a:pPr>
              <a:buNone/>
            </a:pPr>
            <a:r>
              <a:rPr lang="de-DE" b="1" dirty="0" smtClean="0"/>
              <a:t>   </a:t>
            </a:r>
            <a:r>
              <a:rPr lang="de-DE" dirty="0" smtClean="0"/>
              <a:t> Zielgruppensegmentierung, Image, Profil, etc.</a:t>
            </a:r>
          </a:p>
          <a:p>
            <a:pPr>
              <a:buNone/>
            </a:pPr>
            <a:endParaRPr lang="de-DE" dirty="0" smtClean="0"/>
          </a:p>
          <a:p>
            <a:r>
              <a:rPr lang="de-DE" b="1" dirty="0" smtClean="0"/>
              <a:t>Organisation, Kooperation, Finanzierung:</a:t>
            </a:r>
            <a:r>
              <a:rPr lang="de-DE" dirty="0" smtClean="0"/>
              <a:t>    </a:t>
            </a:r>
          </a:p>
          <a:p>
            <a:pPr>
              <a:buNone/>
            </a:pPr>
            <a:r>
              <a:rPr lang="de-DE" dirty="0" smtClean="0"/>
              <a:t>    Strukturen, Abstimmungen, „Partner laden Partner ein“, etc.</a:t>
            </a:r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Rad Benchmark Analysen - Herausforderungen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Infrastruktur:</a:t>
            </a:r>
            <a:r>
              <a:rPr lang="de-DE" dirty="0" smtClean="0"/>
              <a:t> </a:t>
            </a:r>
          </a:p>
          <a:p>
            <a:pPr>
              <a:buNone/>
            </a:pPr>
            <a:r>
              <a:rPr lang="de-DE" dirty="0" smtClean="0"/>
              <a:t>    Pflege, Beschilderungslücken, GIS, etc.</a:t>
            </a:r>
          </a:p>
          <a:p>
            <a:r>
              <a:rPr lang="de-DE" b="1" dirty="0" smtClean="0"/>
              <a:t>Produkt:</a:t>
            </a:r>
            <a:r>
              <a:rPr lang="de-DE" dirty="0" smtClean="0"/>
              <a:t> </a:t>
            </a:r>
          </a:p>
          <a:p>
            <a:pPr>
              <a:buNone/>
            </a:pPr>
            <a:r>
              <a:rPr lang="de-DE" dirty="0" smtClean="0"/>
              <a:t>    Qualität, Leuchtturmprojekte, Radpauschalen, Radkompetenz, </a:t>
            </a:r>
            <a:r>
              <a:rPr lang="de-DE" dirty="0" err="1" smtClean="0"/>
              <a:t>Mystery</a:t>
            </a:r>
            <a:r>
              <a:rPr lang="de-DE" dirty="0" smtClean="0"/>
              <a:t> Checks, etc.</a:t>
            </a:r>
          </a:p>
          <a:p>
            <a:r>
              <a:rPr lang="de-DE" b="1" dirty="0" smtClean="0"/>
              <a:t>Kommunikation und Vertrieb:</a:t>
            </a:r>
          </a:p>
          <a:p>
            <a:pPr>
              <a:buNone/>
            </a:pPr>
            <a:r>
              <a:rPr lang="de-DE" b="1" dirty="0" smtClean="0"/>
              <a:t>   </a:t>
            </a:r>
            <a:r>
              <a:rPr lang="de-DE" dirty="0" smtClean="0"/>
              <a:t> Kommunikationsplan, </a:t>
            </a:r>
            <a:r>
              <a:rPr lang="de-DE" dirty="0" err="1" smtClean="0"/>
              <a:t>Storytelling</a:t>
            </a:r>
            <a:r>
              <a:rPr lang="de-DE" dirty="0" smtClean="0"/>
              <a:t>, Mehrsprachigkeit, Merchandising, etc.</a:t>
            </a:r>
          </a:p>
          <a:p>
            <a:pPr>
              <a:buNone/>
            </a:pPr>
            <a:endParaRPr lang="de-DE" dirty="0" smtClean="0"/>
          </a:p>
          <a:p>
            <a:r>
              <a:rPr lang="de-DE" dirty="0" smtClean="0">
                <a:solidFill>
                  <a:srgbClr val="FF0000"/>
                </a:solidFill>
              </a:rPr>
              <a:t>Bei all diesen Herausforderungen kommt es besonders auch auf Sie als touristische Akteure an!</a:t>
            </a:r>
          </a:p>
          <a:p>
            <a:pPr>
              <a:buNone/>
            </a:pPr>
            <a:endParaRPr lang="de-DE" dirty="0"/>
          </a:p>
        </p:txBody>
      </p:sp>
      <p:sp>
        <p:nvSpPr>
          <p:cNvPr id="5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Rad Benchmark Analysen - Herausforderungen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19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Rad fahren liegt voll im Trend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5577" y="980728"/>
            <a:ext cx="7212847" cy="524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1" name="Rectangle 3"/>
          <p:cNvSpPr>
            <a:spLocks noChangeArrowheads="1"/>
          </p:cNvSpPr>
          <p:nvPr/>
        </p:nvSpPr>
        <p:spPr bwMode="auto">
          <a:xfrm>
            <a:off x="3276600" y="5372101"/>
            <a:ext cx="2484976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3100">
                <a:latin typeface="Arial" charset="0"/>
                <a:cs typeface="Arial" charset="0"/>
              </a:rPr>
              <a:t>Grundnutzen</a:t>
            </a:r>
            <a:endParaRPr lang="en-GB" sz="3100">
              <a:latin typeface="Arial" charset="0"/>
              <a:cs typeface="Arial" charset="0"/>
            </a:endParaRPr>
          </a:p>
        </p:txBody>
      </p:sp>
      <p:sp>
        <p:nvSpPr>
          <p:cNvPr id="299012" name="Rectangle 4"/>
          <p:cNvSpPr>
            <a:spLocks noChangeArrowheads="1"/>
          </p:cNvSpPr>
          <p:nvPr/>
        </p:nvSpPr>
        <p:spPr bwMode="auto">
          <a:xfrm>
            <a:off x="3495676" y="4308476"/>
            <a:ext cx="2085827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3100">
                <a:latin typeface="Arial" charset="0"/>
                <a:cs typeface="Arial" charset="0"/>
              </a:rPr>
              <a:t>Erwartetes</a:t>
            </a:r>
            <a:endParaRPr lang="en-GB" sz="3100">
              <a:latin typeface="Arial" charset="0"/>
              <a:cs typeface="Arial" charset="0"/>
            </a:endParaRPr>
          </a:p>
        </p:txBody>
      </p:sp>
      <p:sp>
        <p:nvSpPr>
          <p:cNvPr id="299013" name="Rectangle 5"/>
          <p:cNvSpPr>
            <a:spLocks noChangeArrowheads="1"/>
          </p:cNvSpPr>
          <p:nvPr/>
        </p:nvSpPr>
        <p:spPr bwMode="auto">
          <a:xfrm>
            <a:off x="3352800" y="3371851"/>
            <a:ext cx="2460930" cy="56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3100">
                <a:latin typeface="Arial" charset="0"/>
                <a:cs typeface="Arial" charset="0"/>
              </a:rPr>
              <a:t>Erwünschtes</a:t>
            </a:r>
            <a:endParaRPr lang="en-GB" sz="3100">
              <a:latin typeface="Arial" charset="0"/>
              <a:cs typeface="Arial" charset="0"/>
            </a:endParaRPr>
          </a:p>
        </p:txBody>
      </p:sp>
      <p:sp>
        <p:nvSpPr>
          <p:cNvPr id="299014" name="Rectangle 6"/>
          <p:cNvSpPr>
            <a:spLocks noChangeArrowheads="1"/>
          </p:cNvSpPr>
          <p:nvPr/>
        </p:nvSpPr>
        <p:spPr bwMode="auto">
          <a:xfrm>
            <a:off x="3200401" y="2635250"/>
            <a:ext cx="2714625" cy="56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DE" sz="3100">
                <a:latin typeface="Arial" charset="0"/>
                <a:cs typeface="Arial" charset="0"/>
              </a:rPr>
              <a:t>U</a:t>
            </a:r>
            <a:r>
              <a:rPr lang="de-DE" sz="3100">
                <a:solidFill>
                  <a:srgbClr val="FD1B1B"/>
                </a:solidFill>
                <a:latin typeface="Arial" charset="0"/>
                <a:cs typeface="Arial" charset="0"/>
              </a:rPr>
              <a:t>nE</a:t>
            </a:r>
            <a:r>
              <a:rPr lang="de-DE" sz="3100">
                <a:latin typeface="Arial" charset="0"/>
                <a:cs typeface="Arial" charset="0"/>
              </a:rPr>
              <a:t>r</a:t>
            </a:r>
            <a:r>
              <a:rPr lang="de-DE" sz="3100">
                <a:solidFill>
                  <a:srgbClr val="66FFFF"/>
                </a:solidFill>
                <a:latin typeface="Arial" charset="0"/>
                <a:cs typeface="Arial" charset="0"/>
              </a:rPr>
              <a:t>w</a:t>
            </a:r>
            <a:r>
              <a:rPr lang="de-DE" sz="3100">
                <a:solidFill>
                  <a:srgbClr val="660066"/>
                </a:solidFill>
                <a:latin typeface="Arial" charset="0"/>
                <a:cs typeface="Arial" charset="0"/>
              </a:rPr>
              <a:t>a</a:t>
            </a:r>
            <a:r>
              <a:rPr lang="de-DE" sz="3100">
                <a:latin typeface="Arial" charset="0"/>
                <a:cs typeface="Arial" charset="0"/>
              </a:rPr>
              <a:t>r</a:t>
            </a:r>
            <a:r>
              <a:rPr lang="de-DE" sz="3100">
                <a:solidFill>
                  <a:srgbClr val="FF6600"/>
                </a:solidFill>
                <a:latin typeface="Arial" charset="0"/>
                <a:cs typeface="Arial" charset="0"/>
              </a:rPr>
              <a:t>t</a:t>
            </a:r>
            <a:r>
              <a:rPr lang="de-DE" sz="3100">
                <a:solidFill>
                  <a:srgbClr val="00FF00"/>
                </a:solidFill>
                <a:latin typeface="Arial" charset="0"/>
                <a:cs typeface="Arial" charset="0"/>
              </a:rPr>
              <a:t>e</a:t>
            </a:r>
            <a:r>
              <a:rPr lang="de-DE" sz="3100">
                <a:solidFill>
                  <a:srgbClr val="3333CC"/>
                </a:solidFill>
                <a:latin typeface="Arial" charset="0"/>
                <a:cs typeface="Arial" charset="0"/>
              </a:rPr>
              <a:t>T</a:t>
            </a:r>
            <a:r>
              <a:rPr lang="de-DE" sz="3100">
                <a:solidFill>
                  <a:srgbClr val="FD1B1B"/>
                </a:solidFill>
                <a:latin typeface="Arial" charset="0"/>
                <a:cs typeface="Arial" charset="0"/>
              </a:rPr>
              <a:t>e</a:t>
            </a:r>
            <a:r>
              <a:rPr lang="de-DE" sz="3100">
                <a:latin typeface="Arial" charset="0"/>
                <a:cs typeface="Arial" charset="0"/>
              </a:rPr>
              <a:t>s</a:t>
            </a:r>
            <a:endParaRPr lang="en-GB" sz="3100">
              <a:latin typeface="Arial" charset="0"/>
              <a:cs typeface="Arial" charset="0"/>
            </a:endParaRPr>
          </a:p>
        </p:txBody>
      </p:sp>
      <p:sp>
        <p:nvSpPr>
          <p:cNvPr id="299015" name="AutoShape 7"/>
          <p:cNvSpPr>
            <a:spLocks noChangeArrowheads="1"/>
          </p:cNvSpPr>
          <p:nvPr/>
        </p:nvSpPr>
        <p:spPr bwMode="auto">
          <a:xfrm rot="10800000">
            <a:off x="1600200" y="3035300"/>
            <a:ext cx="1150938" cy="6477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666699"/>
          </a:solidFill>
          <a:ln w="9525">
            <a:solidFill>
              <a:srgbClr val="6666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99016" name="Text Box 8"/>
          <p:cNvSpPr txBox="1">
            <a:spLocks noChangeArrowheads="1"/>
          </p:cNvSpPr>
          <p:nvPr/>
        </p:nvSpPr>
        <p:spPr bwMode="auto">
          <a:xfrm>
            <a:off x="330201" y="3822701"/>
            <a:ext cx="1800225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de-DE" sz="2000" b="1" dirty="0" smtClean="0">
                <a:latin typeface="Arial" charset="0"/>
                <a:cs typeface="Arial" charset="0"/>
              </a:rPr>
              <a:t>Befriedigung</a:t>
            </a:r>
          </a:p>
          <a:p>
            <a:pPr eaLnBrk="1" hangingPunct="1">
              <a:spcBef>
                <a:spcPct val="50000"/>
              </a:spcBef>
            </a:pPr>
            <a:r>
              <a:rPr lang="de-DE" sz="2000" b="1" dirty="0" smtClean="0">
                <a:latin typeface="Arial" charset="0"/>
                <a:cs typeface="Arial" charset="0"/>
              </a:rPr>
              <a:t>(Qualität)</a:t>
            </a:r>
            <a:endParaRPr lang="de-DE" sz="2000" b="1" dirty="0">
              <a:latin typeface="Arial" charset="0"/>
              <a:cs typeface="Arial" charset="0"/>
            </a:endParaRPr>
          </a:p>
        </p:txBody>
      </p:sp>
      <p:sp>
        <p:nvSpPr>
          <p:cNvPr id="299017" name="AutoShape 9"/>
          <p:cNvSpPr>
            <a:spLocks noChangeArrowheads="1"/>
          </p:cNvSpPr>
          <p:nvPr/>
        </p:nvSpPr>
        <p:spPr bwMode="auto">
          <a:xfrm>
            <a:off x="6248400" y="2438400"/>
            <a:ext cx="1150938" cy="647700"/>
          </a:xfrm>
          <a:custGeom>
            <a:avLst/>
            <a:gdLst>
              <a:gd name="G0" fmla="+- 9257 0 0"/>
              <a:gd name="G1" fmla="+- 18514 0 0"/>
              <a:gd name="G2" fmla="+- 7200 0 0"/>
              <a:gd name="G3" fmla="*/ 9257 1 2"/>
              <a:gd name="G4" fmla="+- G3 10800 0"/>
              <a:gd name="G5" fmla="+- 21600 9257 18514"/>
              <a:gd name="G6" fmla="+- 18514 7200 0"/>
              <a:gd name="G7" fmla="*/ G6 1 2"/>
              <a:gd name="G8" fmla="*/ 18514 2 1"/>
              <a:gd name="G9" fmla="+- G8 0 21600"/>
              <a:gd name="G10" fmla="*/ 21600 G0 G1"/>
              <a:gd name="G11" fmla="*/ 21600 G4 G1"/>
              <a:gd name="G12" fmla="*/ 21600 G5 G1"/>
              <a:gd name="G13" fmla="*/ 21600 G7 G1"/>
              <a:gd name="G14" fmla="*/ 18514 1 2"/>
              <a:gd name="G15" fmla="+- G5 0 G4"/>
              <a:gd name="G16" fmla="+- G0 0 G4"/>
              <a:gd name="G17" fmla="*/ G2 G15 G16"/>
              <a:gd name="T0" fmla="*/ 15429 w 21600"/>
              <a:gd name="T1" fmla="*/ 0 h 21600"/>
              <a:gd name="T2" fmla="*/ 9257 w 21600"/>
              <a:gd name="T3" fmla="*/ 7200 h 21600"/>
              <a:gd name="T4" fmla="*/ 0 w 21600"/>
              <a:gd name="T5" fmla="*/ 18001 h 21600"/>
              <a:gd name="T6" fmla="*/ 9257 w 21600"/>
              <a:gd name="T7" fmla="*/ 21600 h 21600"/>
              <a:gd name="T8" fmla="*/ 18514 w 21600"/>
              <a:gd name="T9" fmla="*/ 15000 h 21600"/>
              <a:gd name="T10" fmla="*/ 21600 w 21600"/>
              <a:gd name="T11" fmla="*/ 7200 h 21600"/>
              <a:gd name="T12" fmla="*/ 17694720 60000 65536"/>
              <a:gd name="T13" fmla="*/ 11796480 60000 65536"/>
              <a:gd name="T14" fmla="*/ 11796480 60000 65536"/>
              <a:gd name="T15" fmla="*/ 5898240 60000 65536"/>
              <a:gd name="T16" fmla="*/ 0 60000 65536"/>
              <a:gd name="T17" fmla="*/ 0 60000 65536"/>
              <a:gd name="T18" fmla="*/ 0 w 21600"/>
              <a:gd name="T19" fmla="*/ G12 h 21600"/>
              <a:gd name="T20" fmla="*/ G1 w 21600"/>
              <a:gd name="T21" fmla="*/ 21600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5429" y="0"/>
                </a:moveTo>
                <a:lnTo>
                  <a:pt x="9257" y="7200"/>
                </a:lnTo>
                <a:lnTo>
                  <a:pt x="12343" y="7200"/>
                </a:lnTo>
                <a:lnTo>
                  <a:pt x="12343" y="14400"/>
                </a:lnTo>
                <a:lnTo>
                  <a:pt x="0" y="14400"/>
                </a:lnTo>
                <a:lnTo>
                  <a:pt x="0" y="21600"/>
                </a:lnTo>
                <a:lnTo>
                  <a:pt x="18514" y="21600"/>
                </a:lnTo>
                <a:lnTo>
                  <a:pt x="18514" y="7200"/>
                </a:lnTo>
                <a:lnTo>
                  <a:pt x="21600" y="7200"/>
                </a:lnTo>
                <a:close/>
              </a:path>
            </a:pathLst>
          </a:custGeom>
          <a:solidFill>
            <a:srgbClr val="666699"/>
          </a:solidFill>
          <a:ln w="9525">
            <a:solidFill>
              <a:srgbClr val="666699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de-DE"/>
          </a:p>
        </p:txBody>
      </p:sp>
      <p:sp>
        <p:nvSpPr>
          <p:cNvPr id="299018" name="Text Box 10"/>
          <p:cNvSpPr txBox="1">
            <a:spLocks noChangeArrowheads="1"/>
          </p:cNvSpPr>
          <p:nvPr/>
        </p:nvSpPr>
        <p:spPr bwMode="auto">
          <a:xfrm>
            <a:off x="5943601" y="1752602"/>
            <a:ext cx="22844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de-DE" sz="2000" b="1">
                <a:solidFill>
                  <a:srgbClr val="FF0000"/>
                </a:solidFill>
                <a:latin typeface="Arial" charset="0"/>
                <a:cs typeface="Arial" charset="0"/>
              </a:rPr>
              <a:t>BEGEISTERUNG</a:t>
            </a:r>
          </a:p>
        </p:txBody>
      </p:sp>
      <p:sp>
        <p:nvSpPr>
          <p:cNvPr id="29901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382000" cy="4419600"/>
          </a:xfrm>
          <a:prstGeom prst="triangle">
            <a:avLst>
              <a:gd name="adj" fmla="val 50000"/>
            </a:avLst>
          </a:prstGeom>
          <a:ln>
            <a:solidFill>
              <a:schemeClr val="tx1"/>
            </a:solidFill>
          </a:ln>
        </p:spPr>
        <p:txBody>
          <a:bodyPr/>
          <a:lstStyle/>
          <a:p>
            <a:pPr>
              <a:buFont typeface="Wingdings" pitchFamily="2" charset="2"/>
              <a:buNone/>
            </a:pPr>
            <a:endParaRPr lang="de-DE" dirty="0"/>
          </a:p>
        </p:txBody>
      </p:sp>
      <p:sp>
        <p:nvSpPr>
          <p:cNvPr id="14" name="Titel 13"/>
          <p:cNvSpPr>
            <a:spLocks noGrp="1"/>
          </p:cNvSpPr>
          <p:nvPr>
            <p:ph type="title" idx="4294967295"/>
          </p:nvPr>
        </p:nvSpPr>
        <p:spPr>
          <a:xfrm>
            <a:off x="639234" y="1206500"/>
            <a:ext cx="7772400" cy="3937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Erlebnispyramide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6" name="Titel 3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Erlebnisse schaffen – Gäste begeistern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9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9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90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90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90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9011" grpId="0" autoUpdateAnimBg="0"/>
      <p:bldP spid="299012" grpId="0" autoUpdateAnimBg="0"/>
      <p:bldP spid="299013" grpId="0" autoUpdateAnimBg="0"/>
      <p:bldP spid="299014" grpId="0" autoUpdateAnimBg="0"/>
      <p:bldP spid="299015" grpId="0" animBg="1"/>
      <p:bldP spid="299016" grpId="0" autoUpdateAnimBg="0"/>
      <p:bldP spid="299017" grpId="0" animBg="1"/>
      <p:bldP spid="299018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9234" y="1206500"/>
            <a:ext cx="7965214" cy="393700"/>
          </a:xfrm>
        </p:spPr>
        <p:txBody>
          <a:bodyPr>
            <a:normAutofit fontScale="90000"/>
          </a:bodyPr>
          <a:lstStyle/>
          <a:p>
            <a:r>
              <a:rPr lang="de-DE" sz="1600" dirty="0" smtClean="0"/>
              <a:t>Wo stehen wir mit unseren Angeboten vor Ort, in unseren Betrieben? Was sagt der Gast?</a:t>
            </a:r>
            <a:endParaRPr lang="de-DE" sz="1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Gäste lieben den „Wow“-Effekt!</a:t>
            </a: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731574" y="1772817"/>
          <a:ext cx="6926561" cy="4248470"/>
        </p:xfrm>
        <a:graphic>
          <a:graphicData uri="http://schemas.openxmlformats.org/drawingml/2006/table">
            <a:tbl>
              <a:tblPr/>
              <a:tblGrid>
                <a:gridCol w="1267178"/>
                <a:gridCol w="5659383"/>
              </a:tblGrid>
              <a:tr h="8496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Qualitätsstufen</a:t>
                      </a:r>
                      <a:endParaRPr lang="de-DE" sz="1400" dirty="0">
                        <a:solidFill>
                          <a:srgbClr val="FF0000"/>
                        </a:solidFill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400" b="1" dirty="0" smtClean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Gastkommentar</a:t>
                      </a:r>
                      <a:endParaRPr lang="de-DE" sz="1400" dirty="0">
                        <a:solidFill>
                          <a:srgbClr val="FF0000"/>
                        </a:solidFill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5">
                      <a:fgClr>
                        <a:srgbClr val="000000"/>
                      </a:fgClr>
                      <a:bgClr>
                        <a:srgbClr val="BFBFBF"/>
                      </a:bgClr>
                    </a:pattFill>
                  </a:tcPr>
                </a:tc>
              </a:tr>
              <a:tr h="8496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 smtClean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Unerwartetes</a:t>
                      </a:r>
                      <a:endParaRPr lang="de-DE" sz="1400" dirty="0">
                        <a:solidFill>
                          <a:srgbClr val="FF0000"/>
                        </a:solidFill>
                        <a:latin typeface="Arial"/>
                        <a:ea typeface="MS Mincho"/>
                        <a:cs typeface="Times New Roman"/>
                      </a:endParaRP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„Es war super toll! Da musst du 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UNBEDINGT</a:t>
                      </a:r>
                      <a:r>
                        <a:rPr lang="de-DE" sz="1400" baseline="0" dirty="0" smtClean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 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auch 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mal hin!“</a:t>
                      </a: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6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Erwünschtes</a:t>
                      </a: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„Es war sehr schön – dort gehe ich gerne wieder hin.“</a:t>
                      </a: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6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Erwartetes</a:t>
                      </a: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„War ganz nett.“ oder  „War in Ordnung.“</a:t>
                      </a: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9694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Grundnutzen</a:t>
                      </a: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„Nichts </a:t>
                      </a:r>
                      <a:r>
                        <a:rPr lang="de-DE" sz="1400" dirty="0" smtClean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Besonderes</a:t>
                      </a:r>
                      <a:r>
                        <a:rPr lang="de-DE" sz="1400" dirty="0">
                          <a:solidFill>
                            <a:srgbClr val="FF0000"/>
                          </a:solidFill>
                          <a:latin typeface="Arial"/>
                          <a:ea typeface="MS Mincho"/>
                          <a:cs typeface="Times New Roman"/>
                        </a:rPr>
                        <a:t>...“</a:t>
                      </a:r>
                    </a:p>
                  </a:txBody>
                  <a:tcPr marL="39511" marR="395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itel 3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Erlebnisse schaffen – Gäste begeistern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21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39234" y="1204913"/>
            <a:ext cx="7635522" cy="234950"/>
          </a:xfrm>
        </p:spPr>
        <p:txBody>
          <a:bodyPr>
            <a:normAutofit fontScale="90000"/>
          </a:bodyPr>
          <a:lstStyle/>
          <a:p>
            <a:pPr lvl="0" defTabSz="914400" eaLnBrk="1" hangingPunct="1">
              <a:defRPr/>
            </a:pPr>
            <a:r>
              <a:rPr lang="de-DE" dirty="0" smtClean="0"/>
              <a:t>Exkurs Angebotsentwicklung: Gutes noch übertreiben ... </a:t>
            </a:r>
            <a:endParaRPr lang="de-DE" dirty="0"/>
          </a:p>
        </p:txBody>
      </p:sp>
      <p:pic>
        <p:nvPicPr>
          <p:cNvPr id="6" name="Picture 4" descr="Mars_klei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2176338"/>
            <a:ext cx="2538588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331640" y="3481858"/>
            <a:ext cx="6495345" cy="2611438"/>
            <a:chOff x="570" y="1872"/>
            <a:chExt cx="4603" cy="1645"/>
          </a:xfrm>
        </p:grpSpPr>
        <p:pic>
          <p:nvPicPr>
            <p:cNvPr id="8" name="Picture 6" descr="Mars_gross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0" y="2360"/>
              <a:ext cx="4603" cy="1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854" y="1872"/>
              <a:ext cx="4116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de-DE" sz="2600" b="1" dirty="0"/>
                <a:t>... und dann noch einen DRAUFSETZEN!</a:t>
              </a:r>
            </a:p>
          </p:txBody>
        </p:sp>
      </p:grp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719138" y="1204913"/>
            <a:ext cx="8589962" cy="234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Exkurs Angebotsentwicklung: Gutes noch übertreiben ... 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1259632" y="1268760"/>
            <a:ext cx="177721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600" b="1" dirty="0" smtClean="0"/>
              <a:t>Gutes tun…</a:t>
            </a:r>
            <a:endParaRPr lang="de-DE" sz="2600" b="1" dirty="0"/>
          </a:p>
        </p:txBody>
      </p:sp>
      <p:sp>
        <p:nvSpPr>
          <p:cNvPr id="12" name="Titel 3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Erlebnisse schaffen – Gäste begeistern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Wander-Erlebnisse, auch bei Wildwetter</a:t>
            </a:r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Erlebnisse schaffen – Beispiel: </a:t>
            </a:r>
            <a:r>
              <a:rPr lang="de-DE" dirty="0" err="1" smtClean="0"/>
              <a:t>Krenzers</a:t>
            </a:r>
            <a:r>
              <a:rPr lang="de-DE" dirty="0" smtClean="0"/>
              <a:t> Rhön</a:t>
            </a: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492499"/>
            <a:ext cx="7560840" cy="452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3408690" y="5991091"/>
            <a:ext cx="253146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https://rhoenerlebnis.de/wandern-ausfluege</a:t>
            </a:r>
            <a:endParaRPr lang="de-DE" sz="1000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2971" y="908720"/>
            <a:ext cx="15335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23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03559" y="1196752"/>
            <a:ext cx="8064896" cy="360040"/>
          </a:xfrm>
        </p:spPr>
        <p:txBody>
          <a:bodyPr/>
          <a:lstStyle/>
          <a:p>
            <a:pPr lvl="0" defTabSz="914400" eaLnBrk="1" hangingPunct="1">
              <a:defRPr/>
            </a:pPr>
            <a:r>
              <a:rPr lang="de-DE" sz="1600" dirty="0" smtClean="0"/>
              <a:t>Qualitätsinitiative: Statt alle an einem Tag geschlossen - gastronomischer Notdienst!</a:t>
            </a:r>
            <a:endParaRPr lang="de-DE" sz="1600" dirty="0"/>
          </a:p>
        </p:txBody>
      </p:sp>
      <p:pic>
        <p:nvPicPr>
          <p:cNvPr id="6" name="Picture 3" descr="RUHETAG"/>
          <p:cNvPicPr>
            <a:picLocks noChangeAspect="1" noChangeArrowheads="1"/>
          </p:cNvPicPr>
          <p:nvPr/>
        </p:nvPicPr>
        <p:blipFill>
          <a:blip r:embed="rId3" cstate="print"/>
          <a:srcRect b="2192"/>
          <a:stretch>
            <a:fillRect/>
          </a:stretch>
        </p:blipFill>
        <p:spPr bwMode="auto">
          <a:xfrm>
            <a:off x="1755687" y="1772816"/>
            <a:ext cx="5444647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Gastronomischer Notdienst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59058" y="983332"/>
            <a:ext cx="7837311" cy="4533900"/>
          </a:xfrm>
        </p:spPr>
        <p:txBody>
          <a:bodyPr/>
          <a:lstStyle/>
          <a:p>
            <a:r>
              <a:rPr lang="de-DE" dirty="0" smtClean="0"/>
              <a:t>Qualität ist auch nachhaltig.</a:t>
            </a:r>
          </a:p>
          <a:p>
            <a:r>
              <a:rPr lang="de-DE" dirty="0" smtClean="0"/>
              <a:t>Das Thema Nachhaltigkeit spielt eine immer wichtigere Rolle, in Zeiten des Klimawandels sollte jede/r seinen Beitrag zu einem                verantwortungsvollen Umgang                                  mit unserer Umwelt und den zur                                  Verfügung stehenden                               Ressourcen leisten. </a:t>
            </a:r>
          </a:p>
          <a:p>
            <a:pPr>
              <a:buNone/>
            </a:pPr>
            <a:endParaRPr lang="de-DE" dirty="0" smtClean="0"/>
          </a:p>
          <a:p>
            <a:r>
              <a:rPr lang="de-DE" sz="1400" dirty="0" smtClean="0"/>
              <a:t>www.q-deutschland.de/fileadmin/user_upload/SQD_Steckbrief_-_TourCert-Check_V1.pdf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Qualität</a:t>
            </a:r>
            <a:r>
              <a:rPr lang="de-DE" dirty="0" smtClean="0">
                <a:sym typeface="Wingdings" panose="05000000000000000000" pitchFamily="2" charset="2"/>
              </a:rPr>
              <a:t> &amp; Nachhaltigkeit </a:t>
            </a:r>
            <a:endParaRPr lang="de-DE" dirty="0"/>
          </a:p>
        </p:txBody>
      </p:sp>
      <p:pic>
        <p:nvPicPr>
          <p:cNvPr id="9" name="Picture 2" descr="ServiceQualität Deutschl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2295896"/>
            <a:ext cx="1257300" cy="1781176"/>
          </a:xfrm>
          <a:prstGeom prst="rect">
            <a:avLst/>
          </a:prstGeom>
          <a:noFill/>
        </p:spPr>
      </p:pic>
      <p:sp>
        <p:nvSpPr>
          <p:cNvPr id="6" name="Rechteck 5"/>
          <p:cNvSpPr/>
          <p:nvPr/>
        </p:nvSpPr>
        <p:spPr>
          <a:xfrm>
            <a:off x="3675472" y="3244334"/>
            <a:ext cx="17930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ym typeface="Wingdings" panose="05000000000000000000" pitchFamily="2" charset="2"/>
              </a:rPr>
              <a:t>&amp; Nachhaltigkeit 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275" y="1276350"/>
            <a:ext cx="7537450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Qualität</a:t>
            </a:r>
            <a:r>
              <a:rPr lang="de-DE" dirty="0" smtClean="0">
                <a:sym typeface="Wingdings" panose="05000000000000000000" pitchFamily="2" charset="2"/>
              </a:rPr>
              <a:t> &amp; Nachhaltigkeit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7544" y="1124744"/>
            <a:ext cx="8568952" cy="5184576"/>
          </a:xfrm>
        </p:spPr>
        <p:txBody>
          <a:bodyPr/>
          <a:lstStyle/>
          <a:p>
            <a:r>
              <a:rPr lang="de-DE" sz="2200" dirty="0" smtClean="0"/>
              <a:t>Sehr viele Betriebe sind schon bei </a:t>
            </a:r>
            <a:r>
              <a:rPr lang="de-DE" sz="2200" dirty="0" err="1" smtClean="0"/>
              <a:t>Slowfood</a:t>
            </a:r>
            <a:r>
              <a:rPr lang="de-DE" sz="2200" dirty="0" smtClean="0"/>
              <a:t> und „Natürlich von hier“ mit dabei bzw. nachhaltig wirtschaftend. </a:t>
            </a:r>
          </a:p>
          <a:p>
            <a:pPr>
              <a:buNone/>
            </a:pPr>
            <a:endParaRPr lang="de-DE" sz="2200" dirty="0" smtClean="0"/>
          </a:p>
          <a:p>
            <a:pPr>
              <a:buNone/>
            </a:pPr>
            <a:endParaRPr lang="de-DE" sz="2200" dirty="0" smtClean="0"/>
          </a:p>
          <a:p>
            <a:pPr>
              <a:buNone/>
            </a:pPr>
            <a:r>
              <a:rPr lang="de-DE" sz="2200" dirty="0" smtClean="0"/>
              <a:t>    </a:t>
            </a:r>
          </a:p>
          <a:p>
            <a:pPr>
              <a:buNone/>
            </a:pPr>
            <a:r>
              <a:rPr lang="de-DE" sz="2200" dirty="0" smtClean="0"/>
              <a:t>     </a:t>
            </a: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>
                <a:sym typeface="Wingdings" panose="05000000000000000000" pitchFamily="2" charset="2"/>
              </a:rPr>
              <a:t>Qualität &amp; Nachhaltigkeit </a:t>
            </a:r>
            <a:endParaRPr lang="de-DE" dirty="0"/>
          </a:p>
        </p:txBody>
      </p:sp>
      <p:pic>
        <p:nvPicPr>
          <p:cNvPr id="8" name="Picture 2" descr="http://weingut-scholtens.com/bilder/sf_banner17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2412479" cy="2287964"/>
          </a:xfrm>
          <a:prstGeom prst="rect">
            <a:avLst/>
          </a:prstGeom>
          <a:noFill/>
        </p:spPr>
      </p:pic>
      <p:pic>
        <p:nvPicPr>
          <p:cNvPr id="76805" name="Picture 5" descr="kopf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6087" y="2060848"/>
            <a:ext cx="2304256" cy="2282094"/>
          </a:xfrm>
          <a:prstGeom prst="rect">
            <a:avLst/>
          </a:prstGeom>
          <a:noFill/>
        </p:spPr>
      </p:pic>
      <p:pic>
        <p:nvPicPr>
          <p:cNvPr id="141313" name="Picture 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586" y="2467185"/>
            <a:ext cx="2747797" cy="2060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813" t="50684" r="54609" b="27168"/>
          <a:stretch/>
        </p:blipFill>
        <p:spPr bwMode="auto">
          <a:xfrm>
            <a:off x="6214070" y="4834714"/>
            <a:ext cx="2330140" cy="9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6145" y="4653136"/>
            <a:ext cx="20859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3" descr="https://www.ebern.de/images/banners/Logo_FT-Stadt_EB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4725296"/>
            <a:ext cx="1909557" cy="136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576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403" name="Picture 3" descr="C:\Users\Peter Zimmer\Documents\Dokumente 1\Aktivitäten 2018\Vorträge, Seminare 2018\s 18006 Westerwald_Interkommunale Kooperation\13_Bilder\IMG_0919.jpg"/>
          <p:cNvPicPr>
            <a:picLocks noChangeAspect="1" noChangeArrowheads="1"/>
          </p:cNvPicPr>
          <p:nvPr/>
        </p:nvPicPr>
        <p:blipFill>
          <a:blip r:embed="rId2" cstate="print"/>
          <a:srcRect r="16073"/>
          <a:stretch>
            <a:fillRect/>
          </a:stretch>
        </p:blipFill>
        <p:spPr bwMode="auto">
          <a:xfrm rot="5400000">
            <a:off x="3788411" y="2117352"/>
            <a:ext cx="4511904" cy="3584000"/>
          </a:xfrm>
          <a:prstGeom prst="rect">
            <a:avLst/>
          </a:prstGeom>
          <a:noFill/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Fairtrade</a:t>
            </a:r>
            <a:r>
              <a:rPr lang="de-DE" dirty="0" smtClean="0"/>
              <a:t> &amp; Nachhaltigkeit</a:t>
            </a:r>
            <a:endParaRPr lang="de-DE" dirty="0"/>
          </a:p>
        </p:txBody>
      </p:sp>
      <p:pic>
        <p:nvPicPr>
          <p:cNvPr id="486402" name="Picture 2"/>
          <p:cNvPicPr>
            <a:picLocks noChangeAspect="1" noChangeArrowheads="1"/>
          </p:cNvPicPr>
          <p:nvPr/>
        </p:nvPicPr>
        <p:blipFill>
          <a:blip r:embed="rId3" cstate="print"/>
          <a:srcRect l="6934" t="11102" r="5556" b="7408"/>
          <a:stretch>
            <a:fillRect/>
          </a:stretch>
        </p:blipFill>
        <p:spPr bwMode="auto">
          <a:xfrm rot="5400000">
            <a:off x="127506" y="2488896"/>
            <a:ext cx="4536504" cy="28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el 2"/>
          <p:cNvSpPr txBox="1">
            <a:spLocks/>
          </p:cNvSpPr>
          <p:nvPr/>
        </p:nvSpPr>
        <p:spPr>
          <a:xfrm>
            <a:off x="648784" y="1205219"/>
            <a:ext cx="8315703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Beispiel: </a:t>
            </a:r>
            <a:r>
              <a:rPr kumimoji="0" lang="de-DE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Gilger‘s</a:t>
            </a:r>
            <a:r>
              <a:rPr kumimoji="0" lang="de-DE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Bäckerei &amp; Konditorei,</a:t>
            </a:r>
            <a:r>
              <a:rPr kumimoji="0" lang="de-DE" sz="3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de-DE" sz="3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Weyersbusch</a:t>
            </a: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/>
          <p:nvPr/>
        </p:nvSpPr>
        <p:spPr>
          <a:xfrm>
            <a:off x="1248051" y="2035326"/>
            <a:ext cx="6272859" cy="461665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anchor="ctr">
            <a:spAutoFit/>
          </a:bodyPr>
          <a:lstStyle/>
          <a:p>
            <a:pPr marL="266703" indent="-266703" fontAlgn="auto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1" kern="0" dirty="0">
                <a:solidFill>
                  <a:srgbClr val="000000"/>
                </a:solidFill>
                <a:latin typeface="Arial" pitchFamily="34"/>
                <a:ea typeface="Calibri" pitchFamily="34"/>
                <a:cs typeface="Arial" pitchFamily="34"/>
              </a:rPr>
              <a:t>Gummibärchen	      </a:t>
            </a:r>
            <a:r>
              <a:rPr lang="de-DE" sz="1600" b="1" kern="0" dirty="0" smtClean="0">
                <a:solidFill>
                  <a:srgbClr val="000000"/>
                </a:solidFill>
                <a:latin typeface="Arial" pitchFamily="34"/>
                <a:ea typeface="Calibri" pitchFamily="34"/>
                <a:cs typeface="Arial" pitchFamily="34"/>
              </a:rPr>
              <a:t>              </a:t>
            </a:r>
            <a:r>
              <a:rPr lang="de-DE" sz="1600" b="1" kern="0" dirty="0">
                <a:solidFill>
                  <a:srgbClr val="000000"/>
                </a:solidFill>
                <a:latin typeface="Arial" pitchFamily="34"/>
                <a:ea typeface="Calibri" pitchFamily="34"/>
                <a:cs typeface="Arial" pitchFamily="34"/>
              </a:rPr>
              <a:t>vs.	  	   Apfelchips</a:t>
            </a:r>
          </a:p>
        </p:txBody>
      </p:sp>
      <p:pic>
        <p:nvPicPr>
          <p:cNvPr id="7" name="Picture 2" descr="http://pe1.hmcdn.de/media/2010/11/21/item/41/58/20/61/item_L_41582061_11806215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2020" y="3141665"/>
            <a:ext cx="1951724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://www.eco-world.de/service/produkte/archiv/19/biosanica-apfelchip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38354" y="2924175"/>
            <a:ext cx="1513966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Öfter mal was Neues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Grafik 1" descr="image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9623" y="1916832"/>
            <a:ext cx="1645356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340" b="12200"/>
          <a:stretch>
            <a:fillRect/>
          </a:stretch>
        </p:blipFill>
        <p:spPr bwMode="auto">
          <a:xfrm>
            <a:off x="742950" y="1340768"/>
            <a:ext cx="765810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57200" y="188913"/>
            <a:ext cx="9155360" cy="50323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ADFC RA 2019 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de-DE" altLang="de-D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03241" y="1055340"/>
            <a:ext cx="8093228" cy="4533900"/>
          </a:xfrm>
        </p:spPr>
        <p:txBody>
          <a:bodyPr/>
          <a:lstStyle/>
          <a:p>
            <a:r>
              <a:rPr lang="en-US" dirty="0" smtClean="0"/>
              <a:t>"</a:t>
            </a:r>
            <a:r>
              <a:rPr lang="en-US" dirty="0" err="1" smtClean="0"/>
              <a:t>Suppe</a:t>
            </a:r>
            <a:r>
              <a:rPr lang="en-US" dirty="0" smtClean="0"/>
              <a:t> </a:t>
            </a:r>
            <a:r>
              <a:rPr lang="en-US" dirty="0" err="1" smtClean="0"/>
              <a:t>mit</a:t>
            </a:r>
            <a:r>
              <a:rPr lang="en-US" dirty="0" smtClean="0"/>
              <a:t> Sinn" – </a:t>
            </a:r>
            <a:r>
              <a:rPr lang="en-US" dirty="0" err="1" smtClean="0"/>
              <a:t>serviert</a:t>
            </a:r>
            <a:r>
              <a:rPr lang="en-US" dirty="0" smtClean="0"/>
              <a:t> von 41 Berlin Restaurants, 1 € </a:t>
            </a:r>
            <a:r>
              <a:rPr lang="en-US" dirty="0" err="1" smtClean="0"/>
              <a:t>geht</a:t>
            </a:r>
            <a:r>
              <a:rPr lang="en-US" dirty="0" smtClean="0"/>
              <a:t> an die Berliner </a:t>
            </a:r>
            <a:r>
              <a:rPr lang="en-US" dirty="0" err="1" smtClean="0"/>
              <a:t>Tafel</a:t>
            </a:r>
            <a:r>
              <a:rPr lang="en-US" dirty="0" smtClean="0"/>
              <a:t>.                                                                                                        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2395758" y="5991092"/>
            <a:ext cx="78728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/>
              <a:t>http://presse.maritim.de/news/maritim-hotel-berlin-serviert-suppe-mit-sinn-203524</a:t>
            </a:r>
            <a:endParaRPr lang="de-DE" sz="1000" dirty="0"/>
          </a:p>
        </p:txBody>
      </p:sp>
      <p:pic>
        <p:nvPicPr>
          <p:cNvPr id="239618" name="Picture 2" descr="https://upload.wikimedia.org/wikipedia/commons/thumb/6/6b/Logo_Tafel_Deutschland_e.V..png/220px-Logo_Tafel_Deutschland_e.V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4235" y="1988841"/>
            <a:ext cx="1862667" cy="1114425"/>
          </a:xfrm>
          <a:prstGeom prst="rect">
            <a:avLst/>
          </a:prstGeom>
          <a:noFill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919" y="1988840"/>
            <a:ext cx="4753233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457200" y="188640"/>
            <a:ext cx="8579296" cy="50405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Öfter mal was Neues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2267744" y="5949281"/>
            <a:ext cx="761684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/>
              <a:t>www.tourismuscluster-sh.de/epaper-Nachhaltigkeit_als_Erfolg/epaper/Nachhaltigkeit-im-Tourismus.pdf</a:t>
            </a:r>
            <a:endParaRPr lang="de-DE" sz="1000" dirty="0"/>
          </a:p>
        </p:txBody>
      </p:sp>
      <p:pic>
        <p:nvPicPr>
          <p:cNvPr id="2051074" name="Picture 2"/>
          <p:cNvPicPr>
            <a:picLocks noChangeAspect="1" noChangeArrowheads="1"/>
          </p:cNvPicPr>
          <p:nvPr/>
        </p:nvPicPr>
        <p:blipFill>
          <a:blip r:embed="rId2" cstate="print"/>
          <a:srcRect l="2435"/>
          <a:stretch>
            <a:fillRect/>
          </a:stretch>
        </p:blipFill>
        <p:spPr bwMode="auto">
          <a:xfrm>
            <a:off x="916311" y="1844824"/>
            <a:ext cx="3399660" cy="363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Inhaltsplatzhalter 1"/>
          <p:cNvSpPr txBox="1">
            <a:spLocks/>
          </p:cNvSpPr>
          <p:nvPr/>
        </p:nvSpPr>
        <p:spPr>
          <a:xfrm>
            <a:off x="739422" y="1628800"/>
            <a:ext cx="8185062" cy="4451325"/>
          </a:xfrm>
          <a:prstGeom prst="rect">
            <a:avLst/>
          </a:prstGeom>
        </p:spPr>
        <p:txBody>
          <a:bodyPr/>
          <a:lstStyle/>
          <a:p>
            <a:pPr marL="342900" lvl="0" indent="-342900" defTabSz="935038" eaLnBrk="0" hangingPunct="0">
              <a:spcBef>
                <a:spcPct val="20000"/>
              </a:spcBef>
            </a:pPr>
            <a:endParaRPr kumimoji="0" lang="de-DE" sz="1500" b="1" i="0" u="none" strike="noStrike" kern="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639234" y="1206500"/>
            <a:ext cx="7772400" cy="393700"/>
          </a:xfrm>
        </p:spPr>
        <p:txBody>
          <a:bodyPr/>
          <a:lstStyle/>
          <a:p>
            <a:r>
              <a:rPr lang="de-DE" sz="1600" smtClean="0"/>
              <a:t>Beispiel: Glück </a:t>
            </a:r>
            <a:r>
              <a:rPr lang="de-DE" sz="1600" dirty="0" smtClean="0"/>
              <a:t>hoch n – nachhaltig erfolgreicher</a:t>
            </a:r>
            <a:endParaRPr lang="de-DE" sz="1600" dirty="0"/>
          </a:p>
        </p:txBody>
      </p:sp>
      <p:pic>
        <p:nvPicPr>
          <p:cNvPr id="2014210" name="Picture 2" descr="Logo zur Nachhaltigkeitsinitiative in einem von 7 Handlungsfeldern im Rahmen der Tourismusstrateg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909" y="3626990"/>
            <a:ext cx="2000250" cy="2250283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4480498" y="1700809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600" b="1" dirty="0" smtClean="0"/>
              <a:t>Nachhaltigkeit als Erfolgsfaktor für den Schleswig-Holstein-Tourismus</a:t>
            </a:r>
            <a:r>
              <a:rPr lang="de-DE" sz="1600" dirty="0" smtClean="0"/>
              <a:t/>
            </a:r>
            <a:br>
              <a:rPr lang="de-DE" sz="1600" dirty="0" smtClean="0"/>
            </a:br>
            <a:r>
              <a:rPr lang="de-DE" sz="1600" dirty="0" smtClean="0"/>
              <a:t>Die neue Nachhaltigkeitsinitiative des Tourismusclusters "Glück hoch n – nachhaltig erfolgreicher„ richtet sich vor allem an Hoteliers, Gastronomen sowie andere touristische Leistungsträger in Schleswig-Holstein und soll den Einstieg in das Thema Nachhaltigkeit erleichtern.</a:t>
            </a:r>
            <a:endParaRPr lang="de-DE" sz="1600" dirty="0"/>
          </a:p>
        </p:txBody>
      </p:sp>
      <p:sp>
        <p:nvSpPr>
          <p:cNvPr id="8" name="Titel 2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Nachhaltigkeit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561204"/>
            <a:ext cx="5824647" cy="4388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038126"/>
            <a:ext cx="5824647" cy="2115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579296" cy="504056"/>
          </a:xfrm>
        </p:spPr>
        <p:txBody>
          <a:bodyPr>
            <a:normAutofit fontScale="90000"/>
          </a:bodyPr>
          <a:lstStyle/>
          <a:p>
            <a:pPr lvl="0" defTabSz="914400" eaLnBrk="1" hangingPunct="1">
              <a:defRPr/>
            </a:pPr>
            <a:r>
              <a:rPr lang="de-DE" dirty="0" smtClean="0"/>
              <a:t>Kommunikationsstrukturen im Wandel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748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>
          <a:xfrm>
            <a:off x="639235" y="1546225"/>
            <a:ext cx="7837311" cy="45339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35038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de-DE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Grafik 4" descr="http://www.tourismuszukunft.de/wp-content/uploads/2017/02/GuenterExel_Tourismuszukunft_TravelLive_2000_SnellMedia.jp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9695" y="1982238"/>
            <a:ext cx="5582511" cy="396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94849" name="Rectangle 1"/>
          <p:cNvSpPr>
            <a:spLocks noChangeArrowheads="1"/>
          </p:cNvSpPr>
          <p:nvPr/>
        </p:nvSpPr>
        <p:spPr bwMode="auto">
          <a:xfrm>
            <a:off x="3697929" y="5984719"/>
            <a:ext cx="366440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100" b="0" i="0" u="none" strike="noStrike" cap="none" normalizeH="0" baseline="0" dirty="0" err="1" smtClean="0">
                <a:ln>
                  <a:noFill/>
                </a:ln>
                <a:solidFill>
                  <a:srgbClr val="4D4D4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Influencer</a:t>
            </a:r>
            <a:r>
              <a:rPr kumimoji="0" lang="de-DE" sz="1100" b="0" i="0" u="none" strike="noStrike" cap="none" normalizeH="0" baseline="0" dirty="0" smtClean="0">
                <a:ln>
                  <a:noFill/>
                </a:ln>
                <a:solidFill>
                  <a:srgbClr val="4D4D4D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bei der Arbeit, Foto: Greg Snell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Inhaltsplatzhalter 1"/>
          <p:cNvSpPr txBox="1">
            <a:spLocks/>
          </p:cNvSpPr>
          <p:nvPr/>
        </p:nvSpPr>
        <p:spPr>
          <a:xfrm>
            <a:off x="639234" y="1052736"/>
            <a:ext cx="8901318" cy="4533900"/>
          </a:xfrm>
          <a:prstGeom prst="rect">
            <a:avLst/>
          </a:prstGeom>
        </p:spPr>
        <p:txBody>
          <a:bodyPr/>
          <a:lstStyle/>
          <a:p>
            <a:pPr marL="342900" indent="-342900" defTabSz="935038" eaLnBrk="0" hangingPunct="0">
              <a:spcBef>
                <a:spcPct val="20000"/>
              </a:spcBef>
            </a:pPr>
            <a:r>
              <a:rPr kumimoji="0" lang="de-DE" sz="2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Kommunikation</a:t>
            </a:r>
            <a:r>
              <a:rPr kumimoji="0" lang="de-DE" sz="25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im Wandel: </a:t>
            </a:r>
          </a:p>
          <a:p>
            <a:pPr marL="342900" indent="-342900" defTabSz="935038" eaLnBrk="0" hangingPunct="0">
              <a:spcBef>
                <a:spcPct val="20000"/>
              </a:spcBef>
            </a:pPr>
            <a:r>
              <a:rPr kumimoji="0" lang="de-DE" sz="25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Influencer</a:t>
            </a:r>
            <a:r>
              <a:rPr kumimoji="0" lang="de-DE" sz="25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500" b="1" i="0" u="none" strike="noStrike" kern="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Marketin</a:t>
            </a:r>
            <a:r>
              <a:rPr lang="de-DE" sz="2500" b="1" kern="0" dirty="0" smtClean="0">
                <a:latin typeface="Arial" pitchFamily="34" charset="0"/>
                <a:cs typeface="Arial" pitchFamily="34" charset="0"/>
              </a:rPr>
              <a:t>g, </a:t>
            </a:r>
            <a:r>
              <a:rPr lang="de-DE" sz="2500" b="1" dirty="0" smtClean="0">
                <a:latin typeface="Arial" pitchFamily="34" charset="0"/>
                <a:cs typeface="Arial" pitchFamily="34" charset="0"/>
              </a:rPr>
              <a:t>Travel-Blogger, Content </a:t>
            </a:r>
            <a:r>
              <a:rPr lang="de-DE" sz="2500" b="1" dirty="0" err="1" smtClean="0">
                <a:latin typeface="Arial" pitchFamily="34" charset="0"/>
                <a:cs typeface="Arial" pitchFamily="34" charset="0"/>
              </a:rPr>
              <a:t>Creators</a:t>
            </a:r>
            <a:endParaRPr lang="de-DE" sz="2500" b="1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350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3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endParaRPr kumimoji="0" lang="de-DE" sz="23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579296" cy="504056"/>
          </a:xfrm>
        </p:spPr>
        <p:txBody>
          <a:bodyPr>
            <a:normAutofit fontScale="90000"/>
          </a:bodyPr>
          <a:lstStyle/>
          <a:p>
            <a:pPr lvl="0" defTabSz="914400" eaLnBrk="1" hangingPunct="1">
              <a:defRPr/>
            </a:pPr>
            <a:r>
              <a:rPr lang="de-DE" dirty="0" smtClean="0"/>
              <a:t>Kommunikationsstrukturen im Wandel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33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 txBox="1">
            <a:spLocks/>
          </p:cNvSpPr>
          <p:nvPr/>
        </p:nvSpPr>
        <p:spPr>
          <a:xfrm>
            <a:off x="639235" y="1546225"/>
            <a:ext cx="7837311" cy="45339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35038" rtl="0" eaLnBrk="0" fontAlgn="base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de-DE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640"/>
            <a:ext cx="8579296" cy="504056"/>
          </a:xfrm>
        </p:spPr>
        <p:txBody>
          <a:bodyPr>
            <a:normAutofit fontScale="90000"/>
          </a:bodyPr>
          <a:lstStyle/>
          <a:p>
            <a:pPr lvl="0" defTabSz="914400" eaLnBrk="1" hangingPunct="1">
              <a:defRPr/>
            </a:pPr>
            <a:r>
              <a:rPr lang="de-DE" dirty="0" smtClean="0"/>
              <a:t>Kommunikationsstrukturen im Wandel</a:t>
            </a:r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 b="16062"/>
          <a:stretch>
            <a:fillRect/>
          </a:stretch>
        </p:blipFill>
        <p:spPr bwMode="auto">
          <a:xfrm>
            <a:off x="758825" y="1322164"/>
            <a:ext cx="7626350" cy="3763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639234" y="980728"/>
            <a:ext cx="7837311" cy="4533900"/>
          </a:xfrm>
        </p:spPr>
        <p:txBody>
          <a:bodyPr/>
          <a:lstStyle/>
          <a:p>
            <a:r>
              <a:rPr lang="de-DE" b="1" dirty="0" smtClean="0"/>
              <a:t>1. Story-Suche</a:t>
            </a:r>
            <a:r>
              <a:rPr lang="de-DE" dirty="0" smtClean="0"/>
              <a:t>: Wie finde ich eine gute Story? Wie entwickle ich eine Nase für gute Geschichten? </a:t>
            </a:r>
          </a:p>
          <a:p>
            <a:r>
              <a:rPr lang="de-DE" b="1" dirty="0" smtClean="0"/>
              <a:t>2. Story-Ideensammlung</a:t>
            </a:r>
            <a:r>
              <a:rPr lang="de-DE" dirty="0" smtClean="0"/>
              <a:t>: Gut strukturiertes Portfolio für potentielle kleine &amp; große Geschichten aufbauen. </a:t>
            </a:r>
          </a:p>
          <a:p>
            <a:r>
              <a:rPr lang="de-DE" b="1" dirty="0" smtClean="0"/>
              <a:t>3. Story-Recherche</a:t>
            </a:r>
            <a:r>
              <a:rPr lang="de-DE" dirty="0" smtClean="0"/>
              <a:t>: Thema, Anlass, Person, etc. gefunden, jetzt heißt es konsequent und umfassend recherchieren</a:t>
            </a:r>
          </a:p>
          <a:p>
            <a:r>
              <a:rPr lang="de-DE" b="1" dirty="0" smtClean="0"/>
              <a:t>4. Story-Bewertung</a:t>
            </a:r>
            <a:r>
              <a:rPr lang="de-DE" dirty="0" smtClean="0"/>
              <a:t>: Gibt die Story genügend Stoff her? Was ist das Besondere daran (USP)? </a:t>
            </a:r>
          </a:p>
          <a:p>
            <a:r>
              <a:rPr lang="de-DE" b="1" dirty="0" smtClean="0"/>
              <a:t>5. Story-Entscheidung</a:t>
            </a:r>
            <a:r>
              <a:rPr lang="de-DE" dirty="0" smtClean="0"/>
              <a:t>: Unterstützt die Story unsere Marke und Marketingaktivitäten? Erreichen wir damit unsere Zielgruppen?  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Storytelling</a:t>
            </a:r>
            <a:r>
              <a:rPr kumimoji="0" lang="de-DE" sz="2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= Interessante Geschichten erzählen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1"/>
          <p:cNvSpPr>
            <a:spLocks noGrp="1"/>
          </p:cNvSpPr>
          <p:nvPr>
            <p:ph idx="1"/>
          </p:nvPr>
        </p:nvSpPr>
        <p:spPr>
          <a:xfrm>
            <a:off x="639234" y="980728"/>
            <a:ext cx="7837311" cy="4533900"/>
          </a:xfrm>
        </p:spPr>
        <p:txBody>
          <a:bodyPr/>
          <a:lstStyle/>
          <a:p>
            <a:r>
              <a:rPr lang="de-DE" b="1" dirty="0" smtClean="0"/>
              <a:t>6. Story-Gestaltung</a:t>
            </a:r>
            <a:r>
              <a:rPr lang="de-DE" dirty="0" smtClean="0"/>
              <a:t>: Wie erzähle ich die Geschichte, wer schreibt das Drehbuch nach der Hollywoodformel? (Nicht die Diät!) </a:t>
            </a:r>
          </a:p>
          <a:p>
            <a:r>
              <a:rPr lang="de-DE" b="1" dirty="0" smtClean="0"/>
              <a:t>7. Story-Innenkommunikation: </a:t>
            </a:r>
            <a:r>
              <a:rPr lang="de-DE" dirty="0" smtClean="0"/>
              <a:t>Wie kommuniziere ich die Story nach innen, an die Mitarbeitenden/Orte? </a:t>
            </a:r>
          </a:p>
          <a:p>
            <a:r>
              <a:rPr lang="de-DE" b="1" dirty="0" smtClean="0"/>
              <a:t>8. Story- Belebung</a:t>
            </a:r>
            <a:r>
              <a:rPr lang="de-DE" dirty="0" smtClean="0"/>
              <a:t>: Wie kann ich die Story in der Destination erlebbar machen? Wen muss ich ansprechen, gewinnen?  </a:t>
            </a:r>
          </a:p>
          <a:p>
            <a:r>
              <a:rPr lang="de-DE" b="1" dirty="0" smtClean="0"/>
              <a:t>9. Story-Außenkommunikation</a:t>
            </a:r>
            <a:r>
              <a:rPr lang="de-DE" dirty="0" smtClean="0"/>
              <a:t>: Wie kommuniziere ich die Story nach außen? Customer Journey beachten. </a:t>
            </a:r>
          </a:p>
          <a:p>
            <a:r>
              <a:rPr lang="de-DE" b="1" dirty="0" smtClean="0"/>
              <a:t>10. Story-Angebote</a:t>
            </a:r>
            <a:r>
              <a:rPr lang="de-DE" dirty="0" smtClean="0"/>
              <a:t>: Welche Angebote lassen sich um die Story herum aufbauen und vermarkten? </a:t>
            </a:r>
          </a:p>
          <a:p>
            <a:endParaRPr lang="de-DE" dirty="0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Storytelling</a:t>
            </a:r>
            <a:r>
              <a:rPr kumimoji="0" lang="de-DE" sz="2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= Interessante Geschichten erzählen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5563740" y="4687416"/>
          <a:ext cx="37607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Objekt-Manager-Shellobjekt" showAsIcon="1" r:id="rId3" imgW="3760200" imgH="685800" progId="Package">
                  <p:embed/>
                </p:oleObj>
              </mc:Choice>
              <mc:Fallback>
                <p:oleObj name="Objekt-Manager-Shellobjekt" showAsIcon="1" r:id="rId3" imgW="3760200" imgH="685800" progId="Package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3740" y="4687416"/>
                        <a:ext cx="37607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marL="0" indent="0">
              <a:buNone/>
            </a:pPr>
            <a:endParaRPr lang="de-DE" sz="1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579296" cy="504056"/>
          </a:xfrm>
        </p:spPr>
        <p:txBody>
          <a:bodyPr>
            <a:normAutofit fontScale="90000"/>
          </a:bodyPr>
          <a:lstStyle/>
          <a:p>
            <a:r>
              <a:rPr lang="de-DE" b="1" dirty="0" smtClean="0">
                <a:solidFill>
                  <a:schemeClr val="tx1"/>
                </a:solidFill>
              </a:rPr>
              <a:t>Beispiel: Persönlichkeiten aus Murnau am Staffelsee</a:t>
            </a:r>
            <a:endParaRPr lang="de-DE" b="1" dirty="0">
              <a:solidFill>
                <a:schemeClr val="tx1"/>
              </a:solidFill>
            </a:endParaRPr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581" y="1820416"/>
            <a:ext cx="7565453" cy="31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 r="2420"/>
          <a:stretch>
            <a:fillRect/>
          </a:stretch>
        </p:blipFill>
        <p:spPr bwMode="auto">
          <a:xfrm>
            <a:off x="6113573" y="1557339"/>
            <a:ext cx="2362861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33410" y="4221088"/>
            <a:ext cx="240174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Storytelling</a:t>
            </a:r>
            <a:r>
              <a:rPr kumimoji="0" lang="de-DE" sz="2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= Interessante Geschichten erzählen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37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err="1" smtClean="0"/>
              <a:t>Storytelling</a:t>
            </a:r>
            <a:r>
              <a:rPr lang="de-DE" dirty="0" smtClean="0"/>
              <a:t> par excellence</a:t>
            </a:r>
            <a:endParaRPr lang="de-DE" dirty="0"/>
          </a:p>
        </p:txBody>
      </p:sp>
      <p:pic>
        <p:nvPicPr>
          <p:cNvPr id="107522" name="Picture 2" descr="https://rhoenerlebnis.de/_upl/de/_p-navi/tea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6368" y="1612353"/>
            <a:ext cx="6858000" cy="4552951"/>
          </a:xfrm>
          <a:prstGeom prst="rect">
            <a:avLst/>
          </a:prstGeom>
          <a:noFill/>
        </p:spPr>
      </p:pic>
      <p:sp>
        <p:nvSpPr>
          <p:cNvPr id="107524" name="AutoShape 4" descr="krenzers rhö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75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2971" y="908720"/>
            <a:ext cx="15335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Storytelling</a:t>
            </a:r>
            <a:r>
              <a:rPr kumimoji="0" lang="de-DE" sz="2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= Interessante Geschichten erzählen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2"/>
          <p:cNvSpPr>
            <a:spLocks noGrp="1"/>
          </p:cNvSpPr>
          <p:nvPr>
            <p:ph sz="half" idx="4294967295"/>
          </p:nvPr>
        </p:nvSpPr>
        <p:spPr>
          <a:xfrm>
            <a:off x="539750" y="1412875"/>
            <a:ext cx="8102600" cy="4670425"/>
          </a:xfrm>
        </p:spPr>
        <p:txBody>
          <a:bodyPr/>
          <a:lstStyle/>
          <a:p>
            <a:pPr>
              <a:buNone/>
            </a:pPr>
            <a:endParaRPr lang="de-DE" dirty="0" smtClean="0"/>
          </a:p>
          <a:p>
            <a:r>
              <a:rPr lang="de-DE" dirty="0" smtClean="0"/>
              <a:t>Stimmungsbild: Welche interessanten Geschichten </a:t>
            </a:r>
            <a:r>
              <a:rPr lang="de-DE" dirty="0" err="1" smtClean="0"/>
              <a:t>könn</a:t>
            </a:r>
            <a:r>
              <a:rPr lang="de-DE" dirty="0" smtClean="0"/>
              <a:t>(t)en Sie erzählen?</a:t>
            </a:r>
            <a:endParaRPr dirty="0"/>
          </a:p>
          <a:p>
            <a:pPr marL="612775" lvl="1" indent="0" eaLnBrk="1" hangingPunct="1">
              <a:buFont typeface="Wingdings" panose="05000000000000000000" pitchFamily="2" charset="2"/>
              <a:buNone/>
              <a:defRPr/>
            </a:pPr>
            <a:endParaRPr dirty="0"/>
          </a:p>
        </p:txBody>
      </p:sp>
      <p:pic>
        <p:nvPicPr>
          <p:cNvPr id="5" name="Picture 2" descr="Hier könnt Ihr neue Ideen und Vorschläge kommentieren"/>
          <p:cNvPicPr>
            <a:picLocks noChangeAspect="1" noChangeArrowheads="1"/>
          </p:cNvPicPr>
          <p:nvPr/>
        </p:nvPicPr>
        <p:blipFill>
          <a:blip r:embed="rId3" cstate="print"/>
          <a:srcRect l="16383" r="12720"/>
          <a:stretch>
            <a:fillRect/>
          </a:stretch>
        </p:blipFill>
        <p:spPr bwMode="auto">
          <a:xfrm>
            <a:off x="3923928" y="2924944"/>
            <a:ext cx="1512168" cy="3096344"/>
          </a:xfrm>
          <a:prstGeom prst="rect">
            <a:avLst/>
          </a:prstGeom>
          <a:noFill/>
        </p:spPr>
      </p:pic>
      <p:sp>
        <p:nvSpPr>
          <p:cNvPr id="8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Storytelling</a:t>
            </a:r>
            <a:r>
              <a:rPr kumimoji="0" lang="de-DE" sz="25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= Interessante Geschichten erzählen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457200" y="188913"/>
            <a:ext cx="9155360" cy="50323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ADFC RA 2019 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de-DE" altLang="de-D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b="14928"/>
          <a:stretch>
            <a:fillRect/>
          </a:stretch>
        </p:blipFill>
        <p:spPr bwMode="auto">
          <a:xfrm>
            <a:off x="777875" y="1273175"/>
            <a:ext cx="7588250" cy="3667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Rhön"/>
          <p:cNvPicPr>
            <a:picLocks noChangeAspect="1" noChangeArrowheads="1"/>
          </p:cNvPicPr>
          <p:nvPr/>
        </p:nvPicPr>
        <p:blipFill>
          <a:blip r:embed="rId3" cstate="print"/>
          <a:srcRect t="21313"/>
          <a:stretch>
            <a:fillRect/>
          </a:stretch>
        </p:blipFill>
        <p:spPr bwMode="auto">
          <a:xfrm>
            <a:off x="1965734" y="1553600"/>
            <a:ext cx="4334458" cy="417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2395760" y="5835983"/>
            <a:ext cx="3456383" cy="32932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571500" indent="-571500" algn="ctr">
              <a:lnSpc>
                <a:spcPct val="110000"/>
              </a:lnSpc>
              <a:spcBef>
                <a:spcPct val="20000"/>
              </a:spcBef>
              <a:buClr>
                <a:srgbClr val="CC0000"/>
              </a:buClr>
              <a:buSzPct val="120000"/>
            </a:pPr>
            <a:r>
              <a:rPr lang="de-DE" sz="1400" b="1" dirty="0" smtClean="0"/>
              <a:t>60 km auf dem Teller versus 60.000 km</a:t>
            </a:r>
          </a:p>
        </p:txBody>
      </p:sp>
      <p:sp>
        <p:nvSpPr>
          <p:cNvPr id="12" name="Titel 2"/>
          <p:cNvSpPr txBox="1">
            <a:spLocks/>
          </p:cNvSpPr>
          <p:nvPr/>
        </p:nvSpPr>
        <p:spPr>
          <a:xfrm>
            <a:off x="395536" y="1052736"/>
            <a:ext cx="874395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Regionalität</a:t>
            </a: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 für deutsche Verbraucher wichtiger als </a:t>
            </a:r>
            <a:r>
              <a:rPr kumimoji="0" lang="de-DE" sz="25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Bio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sp>
        <p:nvSpPr>
          <p:cNvPr id="11" name="Titel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Regionale Produzenten in Szene setzen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nhaltsplatzhalter 9" descr="Wasser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rcRect l="21463" r="24971"/>
          <a:stretch>
            <a:fillRect/>
          </a:stretch>
        </p:blipFill>
        <p:spPr>
          <a:xfrm>
            <a:off x="731573" y="1196752"/>
            <a:ext cx="3744416" cy="4661951"/>
          </a:xfrm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 l="34047" t="8713" r="32562" b="894"/>
          <a:stretch>
            <a:fillRect/>
          </a:stretch>
        </p:blipFill>
        <p:spPr bwMode="auto">
          <a:xfrm>
            <a:off x="5292080" y="1484784"/>
            <a:ext cx="324036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 l="34067" t="9592" r="32780" b="1684"/>
          <a:stretch>
            <a:fillRect/>
          </a:stretch>
        </p:blipFill>
        <p:spPr bwMode="auto">
          <a:xfrm>
            <a:off x="5300081" y="1484784"/>
            <a:ext cx="3240360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48E2521-D5D4-4553-B74F-D55EA237C15E}" type="slidenum">
              <a:rPr lang="de-DE" smtClean="0"/>
              <a:pPr>
                <a:defRPr/>
              </a:pPr>
              <a:t>41</a:t>
            </a:fld>
            <a:endParaRPr lang="de-DE" dirty="0"/>
          </a:p>
        </p:txBody>
      </p:sp>
      <p:sp>
        <p:nvSpPr>
          <p:cNvPr id="8" name="Titel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Regionale Produzenten in Szene setzen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7086" y="1206500"/>
            <a:ext cx="7772400" cy="393700"/>
          </a:xfrm>
        </p:spPr>
        <p:txBody>
          <a:bodyPr/>
          <a:lstStyle/>
          <a:p>
            <a:r>
              <a:rPr lang="de-DE" sz="1600" dirty="0" smtClean="0"/>
              <a:t>Beispiel: Nachhaltiges Celle  -  Regionale Produkte – Produzenten vor der Tür</a:t>
            </a:r>
            <a:endParaRPr lang="de-DE" sz="1600" dirty="0"/>
          </a:p>
        </p:txBody>
      </p:sp>
      <p:pic>
        <p:nvPicPr>
          <p:cNvPr id="7" name="Bild 5" descr="C:\Dokumente und Einstellungen\pr1.WCDOM\Eigene Dateien\Meine Scans\Scannen13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350" t="12243" r="4305" b="6649"/>
          <a:stretch>
            <a:fillRect/>
          </a:stretch>
        </p:blipFill>
        <p:spPr bwMode="auto">
          <a:xfrm>
            <a:off x="1198295" y="1905107"/>
            <a:ext cx="6719192" cy="38161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sp>
        <p:nvSpPr>
          <p:cNvPr id="6" name="Titel 10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Regionale Produzenten in Szene setzen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6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822" y="1844824"/>
            <a:ext cx="7868356" cy="391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hteck 11"/>
          <p:cNvSpPr/>
          <p:nvPr/>
        </p:nvSpPr>
        <p:spPr>
          <a:xfrm>
            <a:off x="4160462" y="5919084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 smtClean="0"/>
              <a:t>www.hotel-pension-gabriela.de</a:t>
            </a:r>
            <a:endParaRPr lang="de-DE" sz="1000" dirty="0"/>
          </a:p>
        </p:txBody>
      </p:sp>
      <p:cxnSp>
        <p:nvCxnSpPr>
          <p:cNvPr id="7" name="Gerade Verbindung mit Pfeil 6"/>
          <p:cNvCxnSpPr/>
          <p:nvPr/>
        </p:nvCxnSpPr>
        <p:spPr>
          <a:xfrm flipH="1">
            <a:off x="6236185" y="4005064"/>
            <a:ext cx="57606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el 2"/>
          <p:cNvSpPr txBox="1">
            <a:spLocks/>
          </p:cNvSpPr>
          <p:nvPr/>
        </p:nvSpPr>
        <p:spPr>
          <a:xfrm>
            <a:off x="467544" y="1091084"/>
            <a:ext cx="874395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Beispiel: Hotel Pension </a:t>
            </a:r>
            <a:r>
              <a:rPr kumimoji="0" lang="de-DE" sz="25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Gabriela,Bad</a:t>
            </a: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de-DE" sz="25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Krozingen</a:t>
            </a:r>
            <a:r>
              <a:rPr kumimoji="0" lang="de-DE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sp>
        <p:nvSpPr>
          <p:cNvPr id="11" name="Titel 10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Regionale Produzenten in Szene setzen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7086" y="1206500"/>
            <a:ext cx="7772400" cy="393700"/>
          </a:xfrm>
        </p:spPr>
        <p:txBody>
          <a:bodyPr/>
          <a:lstStyle/>
          <a:p>
            <a:r>
              <a:rPr lang="de-DE" sz="1600" dirty="0" smtClean="0"/>
              <a:t>Beispiel: Hotel Pension Gabriela, Familie Moser, Bad </a:t>
            </a:r>
            <a:r>
              <a:rPr lang="de-DE" sz="1600" dirty="0" err="1" smtClean="0"/>
              <a:t>Krozingen</a:t>
            </a:r>
            <a:endParaRPr lang="de-DE" sz="1600" dirty="0"/>
          </a:p>
        </p:txBody>
      </p:sp>
      <p:pic>
        <p:nvPicPr>
          <p:cNvPr id="297985" name="Picture 1"/>
          <p:cNvPicPr>
            <a:picLocks noChangeAspect="1" noChangeArrowheads="1"/>
          </p:cNvPicPr>
          <p:nvPr/>
        </p:nvPicPr>
        <p:blipFill>
          <a:blip r:embed="rId3" cstate="print"/>
          <a:srcRect t="13034"/>
          <a:stretch>
            <a:fillRect/>
          </a:stretch>
        </p:blipFill>
        <p:spPr bwMode="auto">
          <a:xfrm>
            <a:off x="735044" y="1340768"/>
            <a:ext cx="24288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6642" name="Picture 2"/>
          <p:cNvPicPr>
            <a:picLocks noChangeAspect="1" noChangeArrowheads="1"/>
          </p:cNvPicPr>
          <p:nvPr/>
        </p:nvPicPr>
        <p:blipFill>
          <a:blip r:embed="rId4" cstate="print"/>
          <a:srcRect t="13034"/>
          <a:stretch>
            <a:fillRect/>
          </a:stretch>
        </p:blipFill>
        <p:spPr bwMode="auto">
          <a:xfrm>
            <a:off x="3231321" y="1340768"/>
            <a:ext cx="24288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6643" name="Picture 3"/>
          <p:cNvPicPr>
            <a:picLocks noChangeAspect="1" noChangeArrowheads="1"/>
          </p:cNvPicPr>
          <p:nvPr/>
        </p:nvPicPr>
        <p:blipFill>
          <a:blip r:embed="rId5" cstate="print"/>
          <a:srcRect t="11859"/>
          <a:stretch>
            <a:fillRect/>
          </a:stretch>
        </p:blipFill>
        <p:spPr bwMode="auto">
          <a:xfrm>
            <a:off x="5767815" y="1340768"/>
            <a:ext cx="2428800" cy="3211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6644" name="Picture 4"/>
          <p:cNvPicPr>
            <a:picLocks noChangeAspect="1" noChangeArrowheads="1"/>
          </p:cNvPicPr>
          <p:nvPr/>
        </p:nvPicPr>
        <p:blipFill>
          <a:blip r:embed="rId6" cstate="print"/>
          <a:srcRect t="41966" b="9672"/>
          <a:stretch>
            <a:fillRect/>
          </a:stretch>
        </p:blipFill>
        <p:spPr bwMode="auto">
          <a:xfrm>
            <a:off x="2528530" y="4365104"/>
            <a:ext cx="4411733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849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427" y="3645304"/>
            <a:ext cx="1680000" cy="25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8850" name="Picture 2"/>
          <p:cNvPicPr>
            <a:picLocks noChangeAspect="1" noChangeArrowheads="1"/>
          </p:cNvPicPr>
          <p:nvPr/>
        </p:nvPicPr>
        <p:blipFill>
          <a:blip r:embed="rId8" cstate="print"/>
          <a:srcRect b="23155"/>
          <a:stretch>
            <a:fillRect/>
          </a:stretch>
        </p:blipFill>
        <p:spPr bwMode="auto">
          <a:xfrm>
            <a:off x="554634" y="4041312"/>
            <a:ext cx="1905132" cy="21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itel 2"/>
          <p:cNvSpPr txBox="1">
            <a:spLocks/>
          </p:cNvSpPr>
          <p:nvPr/>
        </p:nvSpPr>
        <p:spPr>
          <a:xfrm>
            <a:off x="467544" y="908720"/>
            <a:ext cx="874395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Beispiel: Hotel Pension Gabriela, Bad </a:t>
            </a:r>
            <a:r>
              <a:rPr kumimoji="0" lang="de-DE" sz="2500" b="1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Krozingen</a:t>
            </a:r>
            <a:r>
              <a:rPr kumimoji="0" lang="de-DE" sz="25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  <p:sp>
        <p:nvSpPr>
          <p:cNvPr id="14" name="Titel 10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Regionale Produzenten in Szene setzen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7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7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6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6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6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6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6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6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8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8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88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88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1124744"/>
            <a:ext cx="9181349" cy="393700"/>
          </a:xfrm>
        </p:spPr>
        <p:txBody>
          <a:bodyPr>
            <a:noAutofit/>
          </a:bodyPr>
          <a:lstStyle/>
          <a:p>
            <a:r>
              <a:rPr lang="de-DE" sz="2500" b="1" dirty="0" smtClean="0">
                <a:solidFill>
                  <a:schemeClr val="tx1"/>
                </a:solidFill>
              </a:rPr>
              <a:t>Beispiel: Fischflüsterer</a:t>
            </a:r>
            <a:r>
              <a:rPr lang="vi-VN" sz="2300" b="0" dirty="0" smtClean="0">
                <a:solidFill>
                  <a:schemeClr val="tx1"/>
                </a:solidFill>
              </a:rPr>
              <a:t> </a:t>
            </a:r>
            <a:r>
              <a:rPr lang="de-DE" sz="2300" dirty="0" smtClean="0">
                <a:solidFill>
                  <a:schemeClr val="tx1"/>
                </a:solidFill>
              </a:rPr>
              <a:t> </a:t>
            </a:r>
            <a:endParaRPr lang="de-DE" sz="2300" dirty="0">
              <a:solidFill>
                <a:schemeClr val="tx1"/>
              </a:solidFill>
            </a:endParaRPr>
          </a:p>
        </p:txBody>
      </p:sp>
      <p:pic>
        <p:nvPicPr>
          <p:cNvPr id="20482" name="Picture 2" descr="Regenbogenforelle (Oncorhynchus mykis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235" y="2204864"/>
            <a:ext cx="2736059" cy="2131200"/>
          </a:xfrm>
          <a:prstGeom prst="rect">
            <a:avLst/>
          </a:prstGeom>
          <a:noFill/>
        </p:spPr>
      </p:pic>
      <p:pic>
        <p:nvPicPr>
          <p:cNvPr id="20484" name="Picture 4" descr="Bachforelle (Salmo trutta forma fario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4198" y="2204864"/>
            <a:ext cx="3587445" cy="1584176"/>
          </a:xfrm>
          <a:prstGeom prst="rect">
            <a:avLst/>
          </a:prstGeom>
          <a:noFill/>
        </p:spPr>
      </p:pic>
      <p:sp>
        <p:nvSpPr>
          <p:cNvPr id="7" name="Titel 1"/>
          <p:cNvSpPr>
            <a:spLocks noGrp="1"/>
          </p:cNvSpPr>
          <p:nvPr>
            <p:ph idx="1"/>
          </p:nvPr>
        </p:nvSpPr>
        <p:spPr>
          <a:xfrm>
            <a:off x="702734" y="1546225"/>
            <a:ext cx="7837311" cy="453390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   </a:t>
            </a:r>
            <a:r>
              <a:rPr lang="de-DE" sz="1400" dirty="0" smtClean="0"/>
              <a:t>Regenbogenforelle                                  versus        Bachforelle </a:t>
            </a:r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sz="1400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>
              <a:buNone/>
            </a:pPr>
            <a:r>
              <a:rPr lang="de-DE" sz="1400" dirty="0" smtClean="0"/>
              <a:t>Sehr gut: Fischflüsterer</a:t>
            </a:r>
          </a:p>
          <a:p>
            <a:endParaRPr lang="de-DE" sz="1400" dirty="0" smtClean="0"/>
          </a:p>
          <a:p>
            <a:endParaRPr lang="de-DE" sz="1400" dirty="0" smtClean="0"/>
          </a:p>
          <a:p>
            <a:r>
              <a:rPr lang="de-DE" sz="1000" dirty="0" smtClean="0"/>
              <a:t>                                                                            www.forellenzucht-lohmuehle.de</a:t>
            </a:r>
          </a:p>
          <a:p>
            <a:endParaRPr lang="de-DE" sz="1000" dirty="0" smtClean="0"/>
          </a:p>
          <a:p>
            <a:endParaRPr lang="de-DE" sz="1000" dirty="0" smtClean="0"/>
          </a:p>
          <a:p>
            <a:endParaRPr lang="de-DE" sz="1000" dirty="0" smtClean="0"/>
          </a:p>
          <a:p>
            <a:r>
              <a:rPr lang="de-DE" sz="1000" dirty="0" smtClean="0"/>
              <a:t>                                                             Foto: Joachim Schindler</a:t>
            </a:r>
            <a:endParaRPr lang="de-DE" sz="1000" dirty="0"/>
          </a:p>
        </p:txBody>
      </p:sp>
      <p:pic>
        <p:nvPicPr>
          <p:cNvPr id="23558146" name="Picture 2" descr="https://img0.oastatic.com/img2/23744628/600x300r/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786" y="3897052"/>
            <a:ext cx="3776420" cy="2124236"/>
          </a:xfrm>
          <a:prstGeom prst="rect">
            <a:avLst/>
          </a:prstGeom>
          <a:noFill/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sp>
        <p:nvSpPr>
          <p:cNvPr id="9" name="Titel 10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Regionale Produzenten in Szene setzen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731573" y="1196752"/>
            <a:ext cx="0" cy="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spiel: Regionale Spezialitäten – erlebbar machen</a:t>
            </a:r>
            <a:endParaRPr lang="de-DE" dirty="0"/>
          </a:p>
        </p:txBody>
      </p:sp>
      <p:pic>
        <p:nvPicPr>
          <p:cNvPr id="2174978" name="Picture 2"/>
          <p:cNvPicPr>
            <a:picLocks noChangeAspect="1" noChangeArrowheads="1"/>
          </p:cNvPicPr>
          <p:nvPr/>
        </p:nvPicPr>
        <p:blipFill>
          <a:blip r:embed="rId2" cstate="print"/>
          <a:srcRect l="831" t="1887"/>
          <a:stretch>
            <a:fillRect/>
          </a:stretch>
        </p:blipFill>
        <p:spPr bwMode="auto">
          <a:xfrm>
            <a:off x="795580" y="1844824"/>
            <a:ext cx="7642242" cy="3743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itel 2"/>
          <p:cNvSpPr txBox="1">
            <a:spLocks/>
          </p:cNvSpPr>
          <p:nvPr/>
        </p:nvSpPr>
        <p:spPr>
          <a:xfrm>
            <a:off x="469144" y="1122094"/>
            <a:ext cx="8315703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Beispiel:</a:t>
            </a:r>
            <a:r>
              <a:rPr kumimoji="0" lang="de-DE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Birkenhof, </a:t>
            </a:r>
            <a:r>
              <a:rPr lang="de-DE" sz="2500" b="1" dirty="0" smtClean="0">
                <a:latin typeface="Arial" pitchFamily="34" charset="0"/>
                <a:ea typeface="+mj-ea"/>
                <a:cs typeface="Arial" pitchFamily="34" charset="0"/>
              </a:rPr>
              <a:t>W</a:t>
            </a:r>
            <a:r>
              <a:rPr kumimoji="0" lang="de-DE" sz="2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esterwald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Titel 10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Regionale Produzenten in Szene setzen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39234" y="1631404"/>
            <a:ext cx="7837311" cy="4533900"/>
          </a:xfrm>
        </p:spPr>
        <p:txBody>
          <a:bodyPr/>
          <a:lstStyle/>
          <a:p>
            <a:pPr>
              <a:buNone/>
            </a:pPr>
            <a:r>
              <a:rPr lang="de-DE" dirty="0" smtClean="0"/>
              <a:t>„Natur-Gucker“ sind Ferienwohnungen</a:t>
            </a:r>
          </a:p>
          <a:p>
            <a:pPr>
              <a:buNone/>
            </a:pPr>
            <a:r>
              <a:rPr lang="de-DE" dirty="0" smtClean="0"/>
              <a:t>und Hotels in der reizvollen Region </a:t>
            </a:r>
          </a:p>
          <a:p>
            <a:pPr>
              <a:buNone/>
            </a:pPr>
            <a:r>
              <a:rPr lang="de-DE" dirty="0" smtClean="0"/>
              <a:t>„Schwäbisches Donautal”, die sich </a:t>
            </a:r>
          </a:p>
          <a:p>
            <a:pPr>
              <a:buNone/>
            </a:pPr>
            <a:r>
              <a:rPr lang="de-DE" dirty="0" smtClean="0"/>
              <a:t>auf Naturbeobachtung spezialisiert </a:t>
            </a:r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sz="1000" dirty="0" smtClean="0"/>
          </a:p>
          <a:p>
            <a:r>
              <a:rPr lang="de-DE" sz="1000" dirty="0" smtClean="0"/>
              <a:t> www.natur-gucker.de</a:t>
            </a:r>
            <a:endParaRPr lang="de-DE" sz="1000" dirty="0"/>
          </a:p>
        </p:txBody>
      </p:sp>
      <p:sp>
        <p:nvSpPr>
          <p:cNvPr id="3" name="Titel 2"/>
          <p:cNvSpPr>
            <a:spLocks noGrp="1"/>
          </p:cNvSpPr>
          <p:nvPr>
            <p:ph type="title" idx="4294967295"/>
          </p:nvPr>
        </p:nvSpPr>
        <p:spPr>
          <a:xfrm>
            <a:off x="731573" y="1196752"/>
            <a:ext cx="0" cy="0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Beispiel: Natur-Gucker, Schwäbisches Donautal</a:t>
            </a:r>
            <a:endParaRPr lang="de-DE" dirty="0"/>
          </a:p>
        </p:txBody>
      </p:sp>
      <p:pic>
        <p:nvPicPr>
          <p:cNvPr id="2999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2021" y="1597496"/>
            <a:ext cx="2802467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2"/>
          <p:cNvSpPr txBox="1">
            <a:spLocks/>
          </p:cNvSpPr>
          <p:nvPr/>
        </p:nvSpPr>
        <p:spPr>
          <a:xfrm>
            <a:off x="469144" y="1122094"/>
            <a:ext cx="8315703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Beispiel:</a:t>
            </a:r>
            <a:r>
              <a:rPr kumimoji="0" lang="de-DE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Natur-Gucker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Neue Beherbergungsformen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43770"/>
            <a:ext cx="5836851" cy="4477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Inhaltsplatzhalter 2"/>
          <p:cNvSpPr>
            <a:spLocks noGrp="1"/>
          </p:cNvSpPr>
          <p:nvPr>
            <p:ph idx="1"/>
          </p:nvPr>
        </p:nvSpPr>
        <p:spPr>
          <a:xfrm>
            <a:off x="2195737" y="1775420"/>
            <a:ext cx="1872208" cy="4533900"/>
          </a:xfrm>
        </p:spPr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>
              <a:buNone/>
            </a:pPr>
            <a:r>
              <a:rPr lang="de-DE" sz="1000" dirty="0" smtClean="0"/>
              <a:t>www.haus-wiesentalblick.de</a:t>
            </a:r>
            <a:endParaRPr lang="de-DE" sz="1000" dirty="0"/>
          </a:p>
        </p:txBody>
      </p:sp>
      <p:sp>
        <p:nvSpPr>
          <p:cNvPr id="9" name="Titel 2"/>
          <p:cNvSpPr txBox="1">
            <a:spLocks/>
          </p:cNvSpPr>
          <p:nvPr/>
        </p:nvSpPr>
        <p:spPr>
          <a:xfrm>
            <a:off x="469144" y="1122094"/>
            <a:ext cx="8315703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Beispiel:</a:t>
            </a:r>
            <a:r>
              <a:rPr kumimoji="0" lang="de-DE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de-DE" sz="2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Marterer</a:t>
            </a:r>
            <a:r>
              <a:rPr kumimoji="0" lang="de-DE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-Hof, Fröhnd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6876256" y="5919083"/>
            <a:ext cx="11945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>
                <a:latin typeface="Arial" pitchFamily="34" charset="0"/>
                <a:cs typeface="Arial" pitchFamily="34" charset="0"/>
              </a:rPr>
              <a:t>www.sl</a:t>
            </a:r>
            <a:r>
              <a:rPr lang="de-DE" sz="1000" dirty="0" smtClean="0"/>
              <a:t>eeperoo.de</a:t>
            </a:r>
            <a:endParaRPr lang="de-DE" sz="1000" dirty="0"/>
          </a:p>
        </p:txBody>
      </p:sp>
      <p:pic>
        <p:nvPicPr>
          <p:cNvPr id="6146" name="Picture 2" descr="Ima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9301" y="2060848"/>
            <a:ext cx="3557195" cy="2736304"/>
          </a:xfrm>
          <a:prstGeom prst="rect">
            <a:avLst/>
          </a:prstGeom>
          <a:noFill/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  <p:sp>
        <p:nvSpPr>
          <p:cNvPr id="13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Neue Beherbergungsformen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123618" y="4077074"/>
            <a:ext cx="280831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 smtClean="0"/>
              <a:t>www.youtube.com/watch?v=_xsgJUQJh6M</a:t>
            </a:r>
            <a:endParaRPr lang="de-DE" sz="1000" dirty="0"/>
          </a:p>
        </p:txBody>
      </p:sp>
      <p:pic>
        <p:nvPicPr>
          <p:cNvPr id="191491" name="Picture 3" descr="Bildergebnis für hochschwarzwald kuckucksnes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4466" y="1757932"/>
            <a:ext cx="2905446" cy="2175124"/>
          </a:xfrm>
          <a:prstGeom prst="rect">
            <a:avLst/>
          </a:prstGeom>
          <a:noFill/>
        </p:spPr>
      </p:pic>
      <p:pic>
        <p:nvPicPr>
          <p:cNvPr id="191493" name="Picture 5" descr="https://www.kuckucksnester.de/extension/portal-htg-kuckucksnester/var/storage/images/media/bibliothek/meta-image/5489-3-ger-DE/Meta-Image_front_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5671" y="1701064"/>
            <a:ext cx="2730666" cy="2304000"/>
          </a:xfrm>
          <a:prstGeom prst="rect">
            <a:avLst/>
          </a:prstGeom>
          <a:noFill/>
        </p:spPr>
      </p:pic>
      <p:sp>
        <p:nvSpPr>
          <p:cNvPr id="10" name="Rechteck 9"/>
          <p:cNvSpPr/>
          <p:nvPr/>
        </p:nvSpPr>
        <p:spPr>
          <a:xfrm>
            <a:off x="4464496" y="4270738"/>
            <a:ext cx="4572000" cy="5539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 smtClean="0"/>
              <a:t>www.youtube.com/watch?v=DBLt7CaVw8k&amp;ebc=ANyPxKpmcRPaLvUO5SQ66KA96tBseUXEtpMCts1JNP_5bWJ3BBfrHFshy_YkBLQGfsyJVtRQ8hVI3xHemQgN4RRHZsCudsXLEg 2:30</a:t>
            </a:r>
            <a:endParaRPr lang="de-DE" sz="1000" dirty="0"/>
          </a:p>
        </p:txBody>
      </p:sp>
      <p:graphicFrame>
        <p:nvGraphicFramePr>
          <p:cNvPr id="32772" name="Object 4"/>
          <p:cNvGraphicFramePr>
            <a:graphicFrameLocks noChangeAspect="1"/>
          </p:cNvGraphicFramePr>
          <p:nvPr/>
        </p:nvGraphicFramePr>
        <p:xfrm>
          <a:off x="371850" y="4975448"/>
          <a:ext cx="464820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Objekt-Manager-Shellobjekt" showAsIcon="1" r:id="rId5" imgW="5219700" imgH="673100" progId="Package">
                  <p:embed/>
                </p:oleObj>
              </mc:Choice>
              <mc:Fallback>
                <p:oleObj name="Objekt-Manager-Shellobjekt" showAsIcon="1" r:id="rId5" imgW="5219700" imgH="673100" progId="Package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850" y="4975448"/>
                        <a:ext cx="4648200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el 2"/>
          <p:cNvSpPr txBox="1">
            <a:spLocks/>
          </p:cNvSpPr>
          <p:nvPr/>
        </p:nvSpPr>
        <p:spPr>
          <a:xfrm>
            <a:off x="469144" y="1122094"/>
            <a:ext cx="8315703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Beispiel:</a:t>
            </a:r>
            <a:r>
              <a:rPr kumimoji="0" lang="de-DE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Kuckucksnester, Schwarzwald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1" name="Foliennummernplatzhalt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sp>
        <p:nvSpPr>
          <p:cNvPr id="14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Neue Beherbergungsformen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85875"/>
            <a:ext cx="7620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57200" y="188913"/>
            <a:ext cx="9155360" cy="50323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ADFC RA 2019 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de-DE" altLang="de-D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5535648" y="5972272"/>
            <a:ext cx="2452916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>
                <a:latin typeface="Arial" pitchFamily="34" charset="0"/>
                <a:cs typeface="Arial" pitchFamily="34" charset="0"/>
              </a:rPr>
              <a:t>https://glampings.de/camping-porto-sole</a:t>
            </a:r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39552" y="41490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 smtClean="0">
                <a:latin typeface="Arial" pitchFamily="34" charset="0"/>
                <a:cs typeface="Arial" pitchFamily="34" charset="0"/>
              </a:rPr>
              <a:t>https://glampings.de/glamping-resort-saarland-biosphere</a:t>
            </a:r>
            <a:endParaRPr lang="de-DE" sz="1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7765" name="Picture 5" descr="Glamping Resorts Biosphere Bliesga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953" y="908720"/>
            <a:ext cx="4736103" cy="3071720"/>
          </a:xfrm>
          <a:prstGeom prst="rect">
            <a:avLst/>
          </a:prstGeom>
          <a:noFill/>
        </p:spPr>
      </p:pic>
      <p:pic>
        <p:nvPicPr>
          <p:cNvPr id="117767" name="Picture 7" descr="Camping Porto Sole - luxuriöse Safarizelte in Istri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63196" y="2907288"/>
            <a:ext cx="4801292" cy="3114000"/>
          </a:xfrm>
          <a:prstGeom prst="rect">
            <a:avLst/>
          </a:prstGeom>
          <a:noFill/>
        </p:spPr>
      </p:pic>
      <p:sp>
        <p:nvSpPr>
          <p:cNvPr id="11" name="Rectangle 2"/>
          <p:cNvSpPr txBox="1">
            <a:spLocks noGrp="1" noChangeArrowheads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Neue Beherbergungsformen</a:t>
            </a:r>
            <a:endParaRPr kumimoji="0" lang="de-DE" sz="2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2" name="Titel 2"/>
          <p:cNvSpPr txBox="1">
            <a:spLocks/>
          </p:cNvSpPr>
          <p:nvPr/>
        </p:nvSpPr>
        <p:spPr>
          <a:xfrm>
            <a:off x="5149664" y="1122094"/>
            <a:ext cx="3238760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Beispiel:</a:t>
            </a:r>
            <a:r>
              <a:rPr kumimoji="0" lang="de-DE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de-DE" sz="2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Glamping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31574" y="1546225"/>
            <a:ext cx="7744972" cy="4533900"/>
          </a:xfrm>
        </p:spPr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sz="1000" dirty="0" smtClean="0"/>
          </a:p>
          <a:p>
            <a:r>
              <a:rPr lang="de-DE" sz="1000" dirty="0" smtClean="0"/>
              <a:t>http://bolando.info/   </a:t>
            </a:r>
            <a:endParaRPr lang="de-DE" sz="1000" dirty="0"/>
          </a:p>
        </p:txBody>
      </p:sp>
      <p:pic>
        <p:nvPicPr>
          <p:cNvPr id="4196354" name="Picture 2" descr="http://bolando.info/sites/bolando.info/files/2013_04_bolando_Aussenansicht_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802" y="2241312"/>
            <a:ext cx="5800280" cy="3888000"/>
          </a:xfrm>
          <a:prstGeom prst="rect">
            <a:avLst/>
          </a:prstGeom>
          <a:noFill/>
        </p:spPr>
      </p:pic>
      <p:pic>
        <p:nvPicPr>
          <p:cNvPr id="5" name="Picture 2" descr="http://bolando.info/sites/bolando.info/files/2018_Flyer_bolando_Kulturverein_icon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0679" y="3577951"/>
            <a:ext cx="1083733" cy="1219201"/>
          </a:xfrm>
          <a:prstGeom prst="rect">
            <a:avLst/>
          </a:prstGeom>
          <a:noFill/>
        </p:spPr>
      </p:pic>
      <p:pic>
        <p:nvPicPr>
          <p:cNvPr id="7" name="Picture 4" descr="Startseite"/>
          <p:cNvPicPr>
            <a:picLocks noChangeAspect="1" noChangeArrowheads="1"/>
          </p:cNvPicPr>
          <p:nvPr/>
        </p:nvPicPr>
        <p:blipFill>
          <a:blip r:embed="rId4" cstate="print"/>
          <a:srcRect b="6459"/>
          <a:stretch>
            <a:fillRect/>
          </a:stretch>
        </p:blipFill>
        <p:spPr bwMode="auto">
          <a:xfrm>
            <a:off x="395537" y="908720"/>
            <a:ext cx="5812580" cy="1440000"/>
          </a:xfrm>
          <a:prstGeom prst="rect">
            <a:avLst/>
          </a:prstGeom>
          <a:noFill/>
        </p:spPr>
      </p:pic>
      <p:sp>
        <p:nvSpPr>
          <p:cNvPr id="10" name="Titel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8867328" cy="504056"/>
          </a:xfrm>
        </p:spPr>
        <p:txBody>
          <a:bodyPr>
            <a:normAutofit/>
          </a:bodyPr>
          <a:lstStyle/>
          <a:p>
            <a:r>
              <a:rPr lang="de-DE" sz="2500" dirty="0" smtClean="0"/>
              <a:t>Neue </a:t>
            </a:r>
            <a:r>
              <a:rPr lang="de-DE" sz="2500" dirty="0" err="1" smtClean="0"/>
              <a:t>Gastronomieformen</a:t>
            </a:r>
            <a:endParaRPr lang="de-DE" sz="2500" dirty="0"/>
          </a:p>
        </p:txBody>
      </p:sp>
      <p:sp>
        <p:nvSpPr>
          <p:cNvPr id="8" name="Titel 2"/>
          <p:cNvSpPr txBox="1">
            <a:spLocks/>
          </p:cNvSpPr>
          <p:nvPr/>
        </p:nvSpPr>
        <p:spPr>
          <a:xfrm>
            <a:off x="6166399" y="1122094"/>
            <a:ext cx="8315703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25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25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e-DE" sz="2500" b="1" dirty="0" smtClean="0"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Beispiel:</a:t>
            </a:r>
            <a:r>
              <a:rPr kumimoji="0" lang="de-DE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de-DE" sz="2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Bolando</a:t>
            </a:r>
            <a:r>
              <a:rPr kumimoji="0" lang="de-DE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500" b="1" dirty="0" smtClean="0">
                <a:latin typeface="Arial" pitchFamily="34" charset="0"/>
                <a:ea typeface="+mj-ea"/>
                <a:cs typeface="Arial" pitchFamily="34" charset="0"/>
              </a:rPr>
              <a:t>g</a:t>
            </a:r>
            <a:r>
              <a:rPr kumimoji="0" lang="de-DE" sz="25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enossenschaftl</a:t>
            </a:r>
            <a:r>
              <a:rPr lang="de-DE" sz="2500" b="1" dirty="0" smtClean="0">
                <a:latin typeface="Arial" pitchFamily="34" charset="0"/>
                <a:ea typeface="+mj-ea"/>
                <a:cs typeface="Arial" pitchFamily="34" charset="0"/>
              </a:rPr>
              <a:t>ich</a:t>
            </a:r>
            <a:endParaRPr kumimoji="0" lang="de-DE" sz="2500" b="1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500" b="1" dirty="0" smtClean="0">
                <a:latin typeface="Arial" pitchFamily="34" charset="0"/>
                <a:ea typeface="+mj-ea"/>
                <a:cs typeface="Arial" pitchFamily="34" charset="0"/>
              </a:rPr>
              <a:t>geführtes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Dorfgasthaus 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67566" y="-1107504"/>
            <a:ext cx="7616846" cy="4533900"/>
          </a:xfrm>
        </p:spPr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Gründung durch acht Personen am 2. April 2006  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Sanierungswürdiges Gebäude im Ortskern von </a:t>
            </a:r>
            <a:r>
              <a:rPr lang="de-DE" dirty="0" err="1" smtClean="0"/>
              <a:t>Bollschweil</a:t>
            </a:r>
            <a:r>
              <a:rPr lang="de-DE" dirty="0" smtClean="0"/>
              <a:t> und der Wunsch nach einer Dorfgaststätte, einem attraktiven Treffpunkt, mit regionaler Ausprägung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Zweck der </a:t>
            </a:r>
            <a:r>
              <a:rPr lang="de-DE" dirty="0" err="1" smtClean="0"/>
              <a:t>bolando</a:t>
            </a:r>
            <a:r>
              <a:rPr lang="de-DE" dirty="0" smtClean="0"/>
              <a:t> eG: Durch Betrieb des Dorf-</a:t>
            </a:r>
            <a:r>
              <a:rPr lang="de-DE" dirty="0" err="1" smtClean="0"/>
              <a:t>gasthauses</a:t>
            </a:r>
            <a:r>
              <a:rPr lang="de-DE" dirty="0" smtClean="0"/>
              <a:t> das gastronomische Angebot zu erweitern, die Vielfalt an kulturellen und sozialen Veranstaltungen zu vergrößern sowie Voll- und Teilzeitarbeitsplätze zu schaffen. </a:t>
            </a:r>
          </a:p>
          <a:p>
            <a:pPr>
              <a:buFont typeface="Wingdings" pitchFamily="2" charset="2"/>
              <a:buChar char="Ø"/>
            </a:pPr>
            <a:r>
              <a:rPr lang="de-DE" dirty="0" smtClean="0"/>
              <a:t>Das Statistische Landesamt Baden-Württemberg, Referat Familien Forschung, stellt auf seinen Seiten zum </a:t>
            </a:r>
            <a:r>
              <a:rPr lang="de-DE" b="1" dirty="0" smtClean="0"/>
              <a:t>Thema Quartier 2020 </a:t>
            </a:r>
            <a:r>
              <a:rPr lang="de-DE" dirty="0" smtClean="0"/>
              <a:t>das </a:t>
            </a:r>
            <a:r>
              <a:rPr lang="de-DE" b="1" dirty="0" err="1" smtClean="0"/>
              <a:t>bolando</a:t>
            </a:r>
            <a:r>
              <a:rPr lang="de-DE" b="1" dirty="0" smtClean="0"/>
              <a:t> als Praxisbeispiel Best Practice </a:t>
            </a:r>
            <a:r>
              <a:rPr lang="de-DE" dirty="0" smtClean="0"/>
              <a:t>vor. </a:t>
            </a:r>
            <a:r>
              <a:rPr lang="de-DE" sz="1000" dirty="0" smtClean="0"/>
              <a:t> http://bolando.info</a:t>
            </a:r>
            <a:endParaRPr lang="de-DE" sz="10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57200" y="188640"/>
            <a:ext cx="9155360" cy="504056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Neue </a:t>
            </a:r>
            <a:r>
              <a:rPr lang="de-DE" dirty="0" err="1" smtClean="0"/>
              <a:t>Gastronomieformen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52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67567" y="911324"/>
            <a:ext cx="7837311" cy="4533900"/>
          </a:xfrm>
        </p:spPr>
        <p:txBody>
          <a:bodyPr/>
          <a:lstStyle/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Die 1753 erbaute Klosterherberge und später zum Grand Hotel umgebaute „Goldene Krone“ in </a:t>
            </a:r>
            <a:r>
              <a:rPr lang="de-DE" b="1" dirty="0" smtClean="0"/>
              <a:t>St. </a:t>
            </a:r>
            <a:r>
              <a:rPr lang="de-DE" b="1" dirty="0" err="1" smtClean="0"/>
              <a:t>Märgen</a:t>
            </a:r>
            <a:r>
              <a:rPr lang="de-DE" b="1" dirty="0" smtClean="0"/>
              <a:t> (Schwarzwald)</a:t>
            </a:r>
            <a:r>
              <a:rPr lang="de-DE" dirty="0" smtClean="0"/>
              <a:t> wurde nach Jahren des Leerstands und Zerfalls durch bürgerschaftliches Engagement vor dem Abriss gerettet und aufwändig restauriert. </a:t>
            </a:r>
          </a:p>
          <a:p>
            <a:r>
              <a:rPr lang="de-DE" dirty="0" smtClean="0"/>
              <a:t>Teil des Konzeptes war neben der R</a:t>
            </a:r>
            <a:r>
              <a:rPr lang="de-DE" b="1" dirty="0" smtClean="0"/>
              <a:t>ettung des kulturhistorisch bedeutsamen Gebäudes </a:t>
            </a:r>
            <a:r>
              <a:rPr lang="de-DE" dirty="0" smtClean="0"/>
              <a:t>auch die </a:t>
            </a:r>
            <a:r>
              <a:rPr lang="de-DE" b="1" dirty="0" smtClean="0"/>
              <a:t>Wiederbelebung der Dorfmitte</a:t>
            </a:r>
            <a:r>
              <a:rPr lang="de-DE" dirty="0" smtClean="0"/>
              <a:t>.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Neue </a:t>
            </a:r>
            <a:r>
              <a:rPr lang="de-DE" dirty="0" err="1" smtClean="0"/>
              <a:t>Gastronomieformen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581" y="1611560"/>
            <a:ext cx="7552839" cy="1169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el 2"/>
          <p:cNvSpPr txBox="1">
            <a:spLocks/>
          </p:cNvSpPr>
          <p:nvPr/>
        </p:nvSpPr>
        <p:spPr>
          <a:xfrm>
            <a:off x="469144" y="1122094"/>
            <a:ext cx="8855384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Beispiel:</a:t>
            </a:r>
            <a:r>
              <a:rPr kumimoji="0" lang="de-DE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Café Goldene Krone, LandFrauenWirtschaft eG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53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667567" y="1775420"/>
            <a:ext cx="7837311" cy="4533900"/>
          </a:xfrm>
        </p:spPr>
        <p:txBody>
          <a:bodyPr/>
          <a:lstStyle/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000" dirty="0" smtClean="0"/>
          </a:p>
          <a:p>
            <a:endParaRPr lang="de-DE" sz="1000" dirty="0" smtClean="0"/>
          </a:p>
          <a:p>
            <a:endParaRPr lang="de-DE" sz="1000" dirty="0" smtClean="0"/>
          </a:p>
          <a:p>
            <a:pPr>
              <a:buNone/>
            </a:pPr>
            <a:r>
              <a:rPr lang="de-DE" sz="1000" dirty="0" smtClean="0"/>
              <a:t>                                                                                      www.cafe-goldene-krone.de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Neue </a:t>
            </a:r>
            <a:r>
              <a:rPr lang="de-DE" dirty="0" err="1" smtClean="0"/>
              <a:t>Gastronomieformen</a:t>
            </a:r>
            <a:endParaRPr lang="de-DE" dirty="0"/>
          </a:p>
        </p:txBody>
      </p:sp>
      <p:pic>
        <p:nvPicPr>
          <p:cNvPr id="4284418" name="Picture 2" descr="Das Cafe Te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3284984"/>
            <a:ext cx="2714625" cy="210562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0390" y="1737296"/>
            <a:ext cx="1646044" cy="43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Inhaltsplatzhalter 1"/>
          <p:cNvSpPr txBox="1">
            <a:spLocks/>
          </p:cNvSpPr>
          <p:nvPr/>
        </p:nvSpPr>
        <p:spPr bwMode="auto">
          <a:xfrm>
            <a:off x="667567" y="610659"/>
            <a:ext cx="7837311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SzTx/>
              <a:buFont typeface="Wingdings" pitchFamily="2" charset="2"/>
              <a:buChar char=""/>
              <a:tabLst/>
              <a:defRPr/>
            </a:pP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SzTx/>
              <a:buFont typeface="Wingdings" pitchFamily="2" charset="2"/>
              <a:buChar char="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Mit dem Café Goldene Krone ist das auf vorbildliche Weise gelungen.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SzTx/>
              <a:buFont typeface="Wingdings" pitchFamily="2" charset="2"/>
              <a:buChar char=""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Die Gäste genießen in gemütlicher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SzTx/>
              <a:tabLst/>
              <a:defRPr/>
            </a:pP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  "Wohnzimmer-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Atmosphäre" regionale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SzTx/>
              <a:tabLst/>
              <a:defRPr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Köstlichkeiten aus der Landfrauenküche.</a:t>
            </a:r>
            <a:r>
              <a:rPr lang="de-DE" sz="2400" dirty="0" smtClean="0">
                <a:latin typeface="Arial" pitchFamily="34" charset="0"/>
                <a:cs typeface="Arial" pitchFamily="34" charset="0"/>
              </a:rPr>
              <a:t>    </a:t>
            </a:r>
            <a:endParaRPr kumimoji="0" lang="de-DE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342900" lvl="0" indent="-342900"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  <a:buFont typeface="Wingdings" pitchFamily="2" charset="2"/>
              <a:buChar char=""/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So wurde das Café</a:t>
            </a:r>
          </a:p>
          <a:p>
            <a:pPr marL="342900" lvl="0" indent="-342900"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    schnell zu einem </a:t>
            </a:r>
          </a:p>
          <a:p>
            <a:pPr marL="342900" lvl="0" indent="-342900"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    Treffpunkt und </a:t>
            </a:r>
          </a:p>
          <a:p>
            <a:pPr marL="342900" lvl="0" indent="-342900"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    Dorfmittelpunkt </a:t>
            </a:r>
          </a:p>
          <a:p>
            <a:pPr marL="342900" lvl="0" indent="-342900"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    für Gäste aus dem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Schwarzwald und weit</a:t>
            </a:r>
          </a:p>
          <a:p>
            <a:pPr marL="342900" lvl="0" indent="-342900">
              <a:spcBef>
                <a:spcPct val="20000"/>
              </a:spcBef>
              <a:spcAft>
                <a:spcPts val="300"/>
              </a:spcAft>
              <a:buClr>
                <a:srgbClr val="1177C5"/>
              </a:buClr>
            </a:pPr>
            <a:r>
              <a:rPr lang="de-DE" sz="2400" dirty="0" smtClean="0">
                <a:latin typeface="Arial" pitchFamily="34" charset="0"/>
                <a:cs typeface="Arial" pitchFamily="34" charset="0"/>
              </a:rPr>
              <a:t>   </a:t>
            </a:r>
            <a:r>
              <a:rPr kumimoji="0" lang="de-DE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darüber hinaus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54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DEHOGA Bayern startet Online-Petition zur Rettung der Gasthauskultur</a:t>
            </a:r>
            <a:endParaRPr lang="de-DE" dirty="0" smtClean="0"/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Rettet die Gasthauskultur</a:t>
            </a:r>
            <a:endParaRPr lang="de-DE" dirty="0"/>
          </a:p>
        </p:txBody>
      </p:sp>
      <p:pic>
        <p:nvPicPr>
          <p:cNvPr id="4" name="Grafik 3" descr="https://www.tageskarte.io/fileadmin/content/user_upload/Sieben_Prozent_DEHOG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905" y="1844824"/>
            <a:ext cx="8546907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hteck 4"/>
          <p:cNvSpPr/>
          <p:nvPr/>
        </p:nvSpPr>
        <p:spPr>
          <a:xfrm>
            <a:off x="1691680" y="5991091"/>
            <a:ext cx="65344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u="sng" dirty="0" smtClean="0"/>
              <a:t>www.tageskarte.io/politik/detail/dehoga-bayern-startet-online-petition-zur-rettung-der-gasthauskultur.html</a:t>
            </a:r>
            <a:endParaRPr lang="de-DE" sz="10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55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7544" y="1052736"/>
            <a:ext cx="8568952" cy="5145088"/>
          </a:xfrm>
        </p:spPr>
        <p:txBody>
          <a:bodyPr/>
          <a:lstStyle/>
          <a:p>
            <a:r>
              <a:rPr lang="de-DE" dirty="0" smtClean="0"/>
              <a:t>Brauhausloft: Fertigstellung in 2019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r>
              <a:rPr lang="de-DE" dirty="0" smtClean="0"/>
              <a:t>Schloss </a:t>
            </a:r>
            <a:r>
              <a:rPr lang="de-DE" dirty="0" err="1" smtClean="0"/>
              <a:t>Weissenbrunn</a:t>
            </a:r>
            <a:r>
              <a:rPr lang="de-DE" dirty="0" smtClean="0"/>
              <a:t>: Erweiterung um Hotelneubau- </a:t>
            </a:r>
            <a:r>
              <a:rPr lang="de-DE" dirty="0" err="1" smtClean="0"/>
              <a:t>planungen</a:t>
            </a:r>
            <a:r>
              <a:rPr lang="de-DE" dirty="0" smtClean="0"/>
              <a:t> laufen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endParaRPr lang="de-DE" dirty="0" smtClean="0"/>
          </a:p>
          <a:p>
            <a:r>
              <a:rPr lang="de-DE" dirty="0" smtClean="0"/>
              <a:t>Weingut Hetzel: neue </a:t>
            </a:r>
            <a:r>
              <a:rPr lang="de-DE" dirty="0" err="1" smtClean="0"/>
              <a:t>Fewo</a:t>
            </a:r>
            <a:r>
              <a:rPr lang="de-DE" dirty="0" smtClean="0"/>
              <a:t>/DZ,                               Fertigstellung in 2019</a:t>
            </a:r>
          </a:p>
          <a:p>
            <a:pPr>
              <a:buNone/>
            </a:pPr>
            <a:endParaRPr lang="de-DE" dirty="0" smtClean="0"/>
          </a:p>
          <a:p>
            <a:r>
              <a:rPr lang="de-DE" dirty="0" smtClean="0"/>
              <a:t>                                                 Start Frühjahr 2019</a:t>
            </a:r>
          </a:p>
          <a:p>
            <a:endParaRPr lang="de-D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Ausblick</a:t>
            </a:r>
            <a:endParaRPr lang="de-DE" dirty="0"/>
          </a:p>
        </p:txBody>
      </p:sp>
      <p:pic>
        <p:nvPicPr>
          <p:cNvPr id="79874" name="Picture 2" descr="Bildergebnis für brauhausloft haßber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13698" y="917079"/>
            <a:ext cx="2190750" cy="1647825"/>
          </a:xfrm>
          <a:prstGeom prst="rect">
            <a:avLst/>
          </a:prstGeom>
          <a:noFill/>
        </p:spPr>
      </p:pic>
      <p:pic>
        <p:nvPicPr>
          <p:cNvPr id="79875" name="Picture 3"/>
          <p:cNvPicPr>
            <a:picLocks noChangeAspect="1" noChangeArrowheads="1"/>
          </p:cNvPicPr>
          <p:nvPr/>
        </p:nvPicPr>
        <p:blipFill>
          <a:blip r:embed="rId3" cstate="print"/>
          <a:srcRect l="20542"/>
          <a:stretch>
            <a:fillRect/>
          </a:stretch>
        </p:blipFill>
        <p:spPr bwMode="auto">
          <a:xfrm>
            <a:off x="5940152" y="2925096"/>
            <a:ext cx="2736304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4423896"/>
            <a:ext cx="3507309" cy="116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 descr="Märchenwald Sambachsho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5301208"/>
            <a:ext cx="3888432" cy="1036916"/>
          </a:xfrm>
          <a:prstGeom prst="rect">
            <a:avLst/>
          </a:prstGeom>
          <a:noFill/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56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Rettet die Kleinvermieter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981075"/>
            <a:ext cx="8568952" cy="5145088"/>
          </a:xfrm>
        </p:spPr>
        <p:txBody>
          <a:bodyPr/>
          <a:lstStyle/>
          <a:p>
            <a:endParaRPr lang="de-DE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de-DE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Unterstützung von Kleinvermietern                                    (bis (bis max. 20 Zimmer), regionalen                               Produzenten und Künstlern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sowie in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Wertsetzung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dörflicher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Strukturen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(21 Dörfer)                                                                  </a:t>
            </a:r>
          </a:p>
          <a:p>
            <a:pPr>
              <a:buNone/>
            </a:pPr>
            <a:endParaRPr lang="de-DE" dirty="0" smtClean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Laufzeit:                                                                               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de-DE" dirty="0" smtClean="0"/>
              <a:t>2017-2022</a:t>
            </a:r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  <a:p>
            <a:endParaRPr lang="de-DE" u="sng" dirty="0" smtClean="0"/>
          </a:p>
        </p:txBody>
      </p:sp>
      <p:sp>
        <p:nvSpPr>
          <p:cNvPr id="5" name="Rechteck 4"/>
          <p:cNvSpPr/>
          <p:nvPr/>
        </p:nvSpPr>
        <p:spPr>
          <a:xfrm>
            <a:off x="3175923" y="5991091"/>
            <a:ext cx="204414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www.dorfurlaub-schwarzwald.info</a:t>
            </a:r>
            <a:endParaRPr lang="de-DE" sz="1000" dirty="0"/>
          </a:p>
        </p:txBody>
      </p:sp>
      <p:pic>
        <p:nvPicPr>
          <p:cNvPr id="233676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7223" y="1052736"/>
            <a:ext cx="2649273" cy="51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36768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3768" y="2924944"/>
            <a:ext cx="3600400" cy="303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itel 2"/>
          <p:cNvSpPr txBox="1">
            <a:spLocks/>
          </p:cNvSpPr>
          <p:nvPr/>
        </p:nvSpPr>
        <p:spPr>
          <a:xfrm>
            <a:off x="469144" y="1122094"/>
            <a:ext cx="8315703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Beispiel:</a:t>
            </a:r>
            <a:r>
              <a:rPr kumimoji="0" lang="de-DE" sz="25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Schwarzwald Dorfurlaub</a:t>
            </a:r>
            <a:endParaRPr kumimoji="0" lang="de-DE" sz="25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57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052736"/>
            <a:ext cx="8579296" cy="504056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chemeClr val="tx1"/>
                </a:solidFill>
              </a:rPr>
              <a:t>Schwarzwald Dorfurlaub – 8 Schritte zur Umsetzung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9234" y="1559396"/>
            <a:ext cx="7837311" cy="4533900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Char char="-"/>
            </a:pPr>
            <a:r>
              <a:rPr lang="de-DE" sz="2000" dirty="0" smtClean="0"/>
              <a:t> </a:t>
            </a:r>
            <a:r>
              <a:rPr lang="de-DE" sz="2000" b="1" dirty="0" smtClean="0"/>
              <a:t>Interessierte Vermieter melden sich</a:t>
            </a:r>
            <a:r>
              <a:rPr lang="de-DE" sz="2000" dirty="0" smtClean="0"/>
              <a:t> bei der TI-Leitung/BM bis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dirty="0" smtClean="0"/>
              <a:t>  zum   …. zur einstündigen, individuellen und kostenlosen Beratung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dirty="0" smtClean="0"/>
              <a:t>  an </a:t>
            </a:r>
          </a:p>
          <a:p>
            <a:pPr marL="0" indent="0">
              <a:spcBef>
                <a:spcPts val="0"/>
              </a:spcBef>
              <a:buFontTx/>
              <a:buChar char="-"/>
            </a:pPr>
            <a:endParaRPr lang="de-DE" sz="2000" dirty="0" smtClean="0"/>
          </a:p>
          <a:p>
            <a:pPr marL="0" indent="0">
              <a:spcBef>
                <a:spcPts val="0"/>
              </a:spcBef>
              <a:buFontTx/>
              <a:buChar char="-"/>
            </a:pPr>
            <a:r>
              <a:rPr lang="de-DE" sz="2000" dirty="0" smtClean="0"/>
              <a:t> Schaffung einer </a:t>
            </a:r>
            <a:r>
              <a:rPr lang="de-DE" sz="2000" b="1" dirty="0" smtClean="0"/>
              <a:t>Plattform „Dorfurlaub“ </a:t>
            </a:r>
            <a:r>
              <a:rPr lang="de-DE" sz="2000" dirty="0" smtClean="0"/>
              <a:t>für die Zusammenarbeit,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dirty="0" smtClean="0"/>
              <a:t>  z.B. Runder Tisch (Datum, Protokoll)</a:t>
            </a:r>
          </a:p>
          <a:p>
            <a:pPr marL="0" indent="0">
              <a:spcBef>
                <a:spcPts val="0"/>
              </a:spcBef>
              <a:buFontTx/>
              <a:buChar char="-"/>
            </a:pPr>
            <a:endParaRPr lang="de-DE" sz="2000" dirty="0" smtClean="0"/>
          </a:p>
          <a:p>
            <a:pPr marL="0" indent="0">
              <a:spcBef>
                <a:spcPts val="0"/>
              </a:spcBef>
              <a:buFontTx/>
              <a:buChar char="-"/>
            </a:pPr>
            <a:r>
              <a:rPr lang="de-DE" sz="2000" dirty="0" smtClean="0"/>
              <a:t> </a:t>
            </a:r>
            <a:r>
              <a:rPr lang="de-DE" sz="2000" b="1" dirty="0" smtClean="0"/>
              <a:t>Gegenseitiges Kennenlernen</a:t>
            </a:r>
            <a:r>
              <a:rPr lang="de-DE" sz="2000" dirty="0" smtClean="0"/>
              <a:t> durch organisierte Besuche vor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dirty="0" smtClean="0"/>
              <a:t>  Ort (Datum, Foto) (entspricht „Partner laden Partner ein“)</a:t>
            </a:r>
          </a:p>
          <a:p>
            <a:pPr marL="0" indent="0">
              <a:spcBef>
                <a:spcPts val="0"/>
              </a:spcBef>
              <a:buFontTx/>
              <a:buChar char="-"/>
            </a:pPr>
            <a:endParaRPr lang="de-DE" sz="2000" dirty="0" smtClean="0"/>
          </a:p>
          <a:p>
            <a:pPr marL="0" indent="0">
              <a:spcBef>
                <a:spcPts val="0"/>
              </a:spcBef>
              <a:buFontTx/>
              <a:buChar char="-"/>
            </a:pPr>
            <a:r>
              <a:rPr lang="de-DE" sz="2000" dirty="0" smtClean="0"/>
              <a:t> Sammlung geeigneter Schwarzwald Dorfurlaub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b="1" dirty="0" smtClean="0"/>
              <a:t>  Angebotsbausteine</a:t>
            </a:r>
            <a:r>
              <a:rPr lang="de-DE" sz="2000" dirty="0" smtClean="0"/>
              <a:t>, z.B. in Zusammenarbeit mit Schwarzwald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dirty="0" smtClean="0"/>
              <a:t>  Guides und Naturführer</a:t>
            </a:r>
          </a:p>
          <a:p>
            <a:pPr marL="0" indent="0">
              <a:spcBef>
                <a:spcPts val="0"/>
              </a:spcBef>
              <a:buFontTx/>
              <a:buChar char="-"/>
            </a:pPr>
            <a:endParaRPr lang="de-DE" sz="2000" dirty="0" smtClean="0"/>
          </a:p>
          <a:p>
            <a:pPr marL="0" indent="0">
              <a:spcBef>
                <a:spcPts val="0"/>
              </a:spcBef>
              <a:buFontTx/>
              <a:buChar char="-"/>
            </a:pPr>
            <a:endParaRPr lang="de-DE" sz="1600" dirty="0" smtClean="0"/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457200" y="188640"/>
            <a:ext cx="857929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Rettet</a:t>
            </a:r>
            <a:r>
              <a:rPr kumimoji="0" lang="de-DE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</a:t>
            </a:r>
            <a:r>
              <a:rPr kumimoji="0" lang="de-DE" sz="2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die Kleinvermieter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58</a:t>
            </a:fld>
            <a:endParaRPr lang="de-DE" dirty="0"/>
          </a:p>
        </p:txBody>
      </p:sp>
      <p:pic>
        <p:nvPicPr>
          <p:cNvPr id="100354" name="Picture 2" descr="Natürlich urlaub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1052736"/>
            <a:ext cx="1056308" cy="527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39234" y="1052736"/>
            <a:ext cx="7837311" cy="4533900"/>
          </a:xfrm>
        </p:spPr>
        <p:txBody>
          <a:bodyPr/>
          <a:lstStyle/>
          <a:p>
            <a:pPr marL="0" indent="0">
              <a:spcBef>
                <a:spcPts val="0"/>
              </a:spcBef>
              <a:buFontTx/>
              <a:buChar char="-"/>
            </a:pPr>
            <a:r>
              <a:rPr lang="de-DE" sz="2000" dirty="0" smtClean="0"/>
              <a:t> </a:t>
            </a:r>
            <a:r>
              <a:rPr lang="de-DE" sz="2000" b="1" dirty="0" smtClean="0"/>
              <a:t>Aufstellung regionaler Produzenten </a:t>
            </a:r>
            <a:r>
              <a:rPr lang="de-DE" sz="2000" dirty="0" smtClean="0"/>
              <a:t>mit  kompletter Adresse,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dirty="0" smtClean="0"/>
              <a:t>  Öffnungszeiten, Entfernungsangabe zum Ortzentrum/Rathaus</a:t>
            </a:r>
          </a:p>
          <a:p>
            <a:pPr marL="0" indent="0">
              <a:spcBef>
                <a:spcPts val="0"/>
              </a:spcBef>
              <a:buFontTx/>
              <a:buChar char="-"/>
            </a:pPr>
            <a:endParaRPr lang="de-DE" sz="2000" dirty="0" smtClean="0"/>
          </a:p>
          <a:p>
            <a:pPr marL="0" indent="0">
              <a:spcBef>
                <a:spcPts val="0"/>
              </a:spcBef>
              <a:buFontTx/>
              <a:buChar char="-"/>
            </a:pPr>
            <a:r>
              <a:rPr lang="de-DE" sz="2000" dirty="0" smtClean="0"/>
              <a:t> Festlegung des Inhalts des „</a:t>
            </a:r>
            <a:r>
              <a:rPr lang="de-DE" sz="2000" b="1" dirty="0" smtClean="0"/>
              <a:t>Schwarzwald          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b="1" dirty="0" smtClean="0"/>
              <a:t>  Dorfurlaub </a:t>
            </a:r>
            <a:r>
              <a:rPr lang="de-DE" sz="2000" b="1" dirty="0" err="1" smtClean="0"/>
              <a:t>Frühstückskörbles</a:t>
            </a:r>
            <a:r>
              <a:rPr lang="de-DE" sz="2000" dirty="0" smtClean="0"/>
              <a:t>“</a:t>
            </a:r>
          </a:p>
          <a:p>
            <a:pPr marL="0" indent="0">
              <a:spcBef>
                <a:spcPts val="0"/>
              </a:spcBef>
              <a:buNone/>
            </a:pPr>
            <a:endParaRPr lang="de-DE" sz="2000" dirty="0" smtClean="0"/>
          </a:p>
          <a:p>
            <a:pPr marL="0" indent="0">
              <a:spcBef>
                <a:spcPts val="0"/>
              </a:spcBef>
              <a:buFontTx/>
              <a:buChar char="-"/>
            </a:pPr>
            <a:endParaRPr lang="de-DE" sz="2000" dirty="0" smtClean="0"/>
          </a:p>
          <a:p>
            <a:pPr marL="0" indent="0">
              <a:spcBef>
                <a:spcPts val="0"/>
              </a:spcBef>
              <a:buFontTx/>
              <a:buChar char="-"/>
            </a:pPr>
            <a:r>
              <a:rPr lang="de-DE" sz="2000" dirty="0" smtClean="0"/>
              <a:t> Prägnanten </a:t>
            </a:r>
            <a:r>
              <a:rPr lang="de-DE" sz="2000" b="1" dirty="0" smtClean="0"/>
              <a:t>Slogan</a:t>
            </a:r>
            <a:r>
              <a:rPr lang="de-DE" sz="2000" dirty="0" smtClean="0"/>
              <a:t> finden, der auf „…</a:t>
            </a:r>
            <a:r>
              <a:rPr lang="de-DE" sz="2000" dirty="0" err="1" smtClean="0"/>
              <a:t>dorf</a:t>
            </a:r>
            <a:r>
              <a:rPr lang="de-DE" sz="2000" dirty="0" smtClean="0"/>
              <a:t>“ enden sollte, z.B.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dirty="0" smtClean="0"/>
              <a:t>  „</a:t>
            </a:r>
            <a:r>
              <a:rPr lang="de-DE" sz="2000" dirty="0" err="1" smtClean="0"/>
              <a:t>Kappelrodeck</a:t>
            </a:r>
            <a:r>
              <a:rPr lang="de-DE" sz="2000" dirty="0" smtClean="0"/>
              <a:t> – das Rotweindorf“</a:t>
            </a:r>
            <a:r>
              <a:rPr lang="de-DE" sz="10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de-DE" sz="10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de-DE" sz="10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de-DE" sz="10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endParaRPr lang="de-DE" sz="1000" dirty="0" smtClean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buFontTx/>
              <a:buChar char="-"/>
            </a:pPr>
            <a:endParaRPr lang="de-DE" sz="1000" dirty="0" smtClean="0"/>
          </a:p>
          <a:p>
            <a:pPr marL="0" indent="0">
              <a:spcBef>
                <a:spcPts val="0"/>
              </a:spcBef>
              <a:buFontTx/>
              <a:buChar char="-"/>
            </a:pPr>
            <a:r>
              <a:rPr lang="de-DE" sz="2000" dirty="0" smtClean="0"/>
              <a:t> </a:t>
            </a:r>
            <a:r>
              <a:rPr lang="de-DE" sz="2000" b="1" dirty="0" smtClean="0"/>
              <a:t>Abstimmung</a:t>
            </a:r>
            <a:r>
              <a:rPr lang="de-DE" sz="2000" dirty="0" smtClean="0"/>
              <a:t> innerhalb </a:t>
            </a:r>
            <a:r>
              <a:rPr lang="de-DE" sz="2000" b="1" dirty="0" smtClean="0"/>
              <a:t>benachbarter </a:t>
            </a:r>
            <a:r>
              <a:rPr lang="de-DE" sz="2000" dirty="0" smtClean="0"/>
              <a:t>              </a:t>
            </a:r>
          </a:p>
          <a:p>
            <a:pPr marL="0" indent="0">
              <a:spcBef>
                <a:spcPts val="0"/>
              </a:spcBef>
              <a:buNone/>
            </a:pPr>
            <a:r>
              <a:rPr lang="de-DE" sz="2000" b="1" dirty="0" smtClean="0"/>
              <a:t>  Dorfurlaubs-Gemeinden</a:t>
            </a:r>
          </a:p>
          <a:p>
            <a:pPr marL="0" indent="0">
              <a:spcBef>
                <a:spcPts val="0"/>
              </a:spcBef>
              <a:buFontTx/>
              <a:buChar char="-"/>
            </a:pPr>
            <a:endParaRPr lang="de-DE" sz="1600" dirty="0" smtClean="0"/>
          </a:p>
        </p:txBody>
      </p:sp>
      <p:pic>
        <p:nvPicPr>
          <p:cNvPr id="4" name="Picture 2" descr="Bauernhof-lorenzenhaeusle-fruehstueckskorb-schwarzwa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3344" y="1922909"/>
            <a:ext cx="1905000" cy="1362075"/>
          </a:xfrm>
          <a:prstGeom prst="rect">
            <a:avLst/>
          </a:prstGeom>
          <a:noFill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3908097"/>
            <a:ext cx="3600400" cy="96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Achert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9436" y="4960962"/>
            <a:ext cx="1866900" cy="1276350"/>
          </a:xfrm>
          <a:prstGeom prst="rect">
            <a:avLst/>
          </a:prstGeom>
          <a:noFill/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Rettet die Kleinvermieter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59</a:t>
            </a:fld>
            <a:endParaRPr lang="de-DE" dirty="0"/>
          </a:p>
        </p:txBody>
      </p:sp>
      <p:pic>
        <p:nvPicPr>
          <p:cNvPr id="8" name="Picture 2" descr="Natürlich urlaube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68251" y="1052736"/>
            <a:ext cx="1056308" cy="527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b="10897"/>
          <a:stretch>
            <a:fillRect/>
          </a:stretch>
        </p:blipFill>
        <p:spPr bwMode="auto">
          <a:xfrm>
            <a:off x="800100" y="1311275"/>
            <a:ext cx="7543800" cy="3773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57200" y="188913"/>
            <a:ext cx="9155360" cy="50323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ADFC RA 2019 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de-DE" altLang="de-D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Erlebnisangebote in Wieden:</a:t>
            </a:r>
          </a:p>
          <a:p>
            <a:pPr>
              <a:buNone/>
            </a:pPr>
            <a:r>
              <a:rPr lang="de-DE" b="1" dirty="0" smtClean="0"/>
              <a:t>    - </a:t>
            </a:r>
            <a:r>
              <a:rPr lang="de-DE" dirty="0" err="1" smtClean="0"/>
              <a:t>Cego</a:t>
            </a:r>
            <a:r>
              <a:rPr lang="de-DE" dirty="0" smtClean="0"/>
              <a:t> spielen im alten Gasthaus Bergblick </a:t>
            </a:r>
          </a:p>
          <a:p>
            <a:pPr>
              <a:buNone/>
            </a:pPr>
            <a:r>
              <a:rPr lang="de-DE" dirty="0" smtClean="0"/>
              <a:t>    - Besuch beim Imker </a:t>
            </a:r>
            <a:r>
              <a:rPr lang="de-DE" dirty="0" err="1" smtClean="0"/>
              <a:t>Falger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    - Führungen im Besucherbergwerk</a:t>
            </a:r>
          </a:p>
          <a:p>
            <a:pPr>
              <a:buNone/>
            </a:pPr>
            <a:r>
              <a:rPr lang="de-DE" dirty="0" smtClean="0"/>
              <a:t>    - Wanderungen „Rund um Wieden“</a:t>
            </a:r>
          </a:p>
          <a:p>
            <a:pPr>
              <a:buNone/>
            </a:pPr>
            <a:r>
              <a:rPr lang="de-DE" dirty="0" smtClean="0"/>
              <a:t>    - Besuch beim Köhler Lukas Sprich</a:t>
            </a:r>
          </a:p>
          <a:p>
            <a:pPr>
              <a:buNone/>
            </a:pPr>
            <a:r>
              <a:rPr lang="de-DE" dirty="0" smtClean="0"/>
              <a:t>    - Führungen in der Räucherei Strohmeier</a:t>
            </a:r>
          </a:p>
          <a:p>
            <a:pPr>
              <a:buNone/>
            </a:pPr>
            <a:r>
              <a:rPr lang="de-DE" dirty="0" smtClean="0"/>
              <a:t>    - Verkaufsraum von Souvenirartikel-Holzarbeiten</a:t>
            </a:r>
          </a:p>
          <a:p>
            <a:pPr>
              <a:buNone/>
            </a:pPr>
            <a:r>
              <a:rPr lang="de-DE" dirty="0" smtClean="0"/>
              <a:t>    - Führungen bei Faller Marmelade in </a:t>
            </a:r>
            <a:r>
              <a:rPr lang="de-DE" dirty="0" err="1" smtClean="0"/>
              <a:t>Utzenfeld</a:t>
            </a:r>
            <a:r>
              <a:rPr lang="de-DE" dirty="0" smtClean="0"/>
              <a:t> </a:t>
            </a:r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Rettet die Kleinvermieter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60</a:t>
            </a:fld>
            <a:endParaRPr lang="de-DE" dirty="0"/>
          </a:p>
        </p:txBody>
      </p:sp>
      <p:pic>
        <p:nvPicPr>
          <p:cNvPr id="6" name="Picture 2" descr="Natürlich urlaub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51" y="1052736"/>
            <a:ext cx="1056308" cy="527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 smtClean="0"/>
              <a:t>Erlebnisangebote durch Vermieter:</a:t>
            </a:r>
            <a:endParaRPr lang="de-DE" dirty="0" smtClean="0"/>
          </a:p>
          <a:p>
            <a:pPr>
              <a:buNone/>
            </a:pPr>
            <a:r>
              <a:rPr lang="de-DE" b="1" dirty="0" smtClean="0"/>
              <a:t>   - Haus Christel: Fam. Klingele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     Das alte Kunsthandwerk Drechseln wird gezeigt </a:t>
            </a:r>
          </a:p>
          <a:p>
            <a:pPr>
              <a:buNone/>
            </a:pPr>
            <a:r>
              <a:rPr lang="de-DE" b="1" dirty="0" smtClean="0"/>
              <a:t>   - Haus Alpenblick: Fam. </a:t>
            </a:r>
            <a:r>
              <a:rPr lang="de-DE" b="1" dirty="0" err="1" smtClean="0"/>
              <a:t>Beckert</a:t>
            </a:r>
            <a:endParaRPr lang="de-DE" dirty="0" smtClean="0"/>
          </a:p>
          <a:p>
            <a:pPr>
              <a:buNone/>
            </a:pPr>
            <a:r>
              <a:rPr lang="de-DE" dirty="0" smtClean="0"/>
              <a:t>     Leben auf einem Bauernhof, Kühe von der Weide holen,</a:t>
            </a:r>
          </a:p>
          <a:p>
            <a:pPr>
              <a:buNone/>
            </a:pPr>
            <a:r>
              <a:rPr lang="de-DE" dirty="0" smtClean="0"/>
              <a:t>     Melken von Kühen, ausmisten  des Stalls, helfen bei der</a:t>
            </a:r>
          </a:p>
          <a:p>
            <a:pPr>
              <a:buNone/>
            </a:pPr>
            <a:r>
              <a:rPr lang="de-DE" dirty="0" smtClean="0"/>
              <a:t>     Heuernte, Zuschauen beim Brotbacken</a:t>
            </a:r>
          </a:p>
          <a:p>
            <a:pPr>
              <a:buNone/>
            </a:pPr>
            <a:r>
              <a:rPr lang="de-DE" b="1" dirty="0" smtClean="0"/>
              <a:t>   - Ferienhaus Rombach</a:t>
            </a:r>
            <a:endParaRPr lang="de-DE" dirty="0" smtClean="0"/>
          </a:p>
          <a:p>
            <a:pPr>
              <a:buNone/>
            </a:pPr>
            <a:r>
              <a:rPr lang="de-DE" kern="0" dirty="0" smtClean="0"/>
              <a:t>     Mitarbeit bei der Holzernte, der Weg des Holzes 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  </a:t>
            </a:r>
          </a:p>
          <a:p>
            <a:pPr>
              <a:buNone/>
            </a:pPr>
            <a:r>
              <a:rPr lang="de-DE" dirty="0" smtClean="0"/>
              <a:t> </a:t>
            </a:r>
          </a:p>
          <a:p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Rettet die Kleinvermieter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61</a:t>
            </a:fld>
            <a:endParaRPr lang="de-DE" dirty="0"/>
          </a:p>
        </p:txBody>
      </p:sp>
      <p:pic>
        <p:nvPicPr>
          <p:cNvPr id="6" name="Picture 2" descr="Natürlich urlaub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51" y="1052736"/>
            <a:ext cx="1056308" cy="527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467544" y="981075"/>
            <a:ext cx="8568952" cy="5145088"/>
          </a:xfrm>
        </p:spPr>
        <p:txBody>
          <a:bodyPr/>
          <a:lstStyle/>
          <a:p>
            <a:r>
              <a:rPr lang="de-DE" b="1" kern="0" dirty="0" smtClean="0"/>
              <a:t>Erlebnisangebote durch Vereine </a:t>
            </a:r>
            <a:r>
              <a:rPr lang="de-DE" kern="0" dirty="0" smtClean="0"/>
              <a:t>(feste Termine)</a:t>
            </a:r>
            <a:r>
              <a:rPr lang="de-DE" b="1" kern="0" dirty="0" smtClean="0"/>
              <a:t>:</a:t>
            </a:r>
            <a:endParaRPr lang="de-DE" kern="0" dirty="0" smtClean="0"/>
          </a:p>
          <a:p>
            <a:pPr lvl="0" defTabSz="935038" eaLnBrk="0" hangingPunct="0">
              <a:spcAft>
                <a:spcPct val="0"/>
              </a:spcAft>
              <a:buClrTx/>
              <a:buNone/>
              <a:defRPr/>
            </a:pPr>
            <a:r>
              <a:rPr lang="de-DE" kern="0" dirty="0" smtClean="0"/>
              <a:t>- Theateraufführungen </a:t>
            </a:r>
          </a:p>
          <a:p>
            <a:pPr lvl="0" defTabSz="935038" eaLnBrk="0" hangingPunct="0">
              <a:spcAft>
                <a:spcPct val="0"/>
              </a:spcAft>
              <a:buClrTx/>
              <a:buNone/>
              <a:defRPr/>
            </a:pPr>
            <a:r>
              <a:rPr lang="de-DE" kern="0" dirty="0" smtClean="0"/>
              <a:t>- Schneeschuhwanderungen</a:t>
            </a:r>
          </a:p>
          <a:p>
            <a:pPr lvl="0" defTabSz="935038" eaLnBrk="0" hangingPunct="0">
              <a:spcAft>
                <a:spcPct val="0"/>
              </a:spcAft>
              <a:buClrTx/>
              <a:buNone/>
              <a:defRPr/>
            </a:pPr>
            <a:r>
              <a:rPr lang="de-DE" kern="0" dirty="0" smtClean="0"/>
              <a:t>- Miterleben der alemannischen </a:t>
            </a:r>
            <a:r>
              <a:rPr lang="de-DE" kern="0" dirty="0" err="1" smtClean="0"/>
              <a:t>Fasnet</a:t>
            </a:r>
            <a:endParaRPr lang="de-DE" kern="0" dirty="0" smtClean="0"/>
          </a:p>
          <a:p>
            <a:pPr lvl="0" defTabSz="935038" eaLnBrk="0" hangingPunct="0">
              <a:spcAft>
                <a:spcPct val="0"/>
              </a:spcAft>
              <a:buClrTx/>
              <a:buNone/>
              <a:defRPr/>
            </a:pPr>
            <a:r>
              <a:rPr lang="de-DE" kern="0" dirty="0" smtClean="0"/>
              <a:t>- diverse Konzerte wie Oster-Weihnachts-</a:t>
            </a:r>
          </a:p>
          <a:p>
            <a:pPr lvl="0" defTabSz="935038" eaLnBrk="0" hangingPunct="0">
              <a:spcAft>
                <a:spcPct val="0"/>
              </a:spcAft>
              <a:buClrTx/>
              <a:buNone/>
              <a:defRPr/>
            </a:pPr>
            <a:r>
              <a:rPr lang="de-DE" kern="0" dirty="0" smtClean="0"/>
              <a:t>  und Kirchenkonzerte, Alphornbläser</a:t>
            </a:r>
          </a:p>
          <a:p>
            <a:pPr lvl="0" defTabSz="935038" eaLnBrk="0" hangingPunct="0">
              <a:spcAft>
                <a:spcPct val="0"/>
              </a:spcAft>
              <a:buClrTx/>
              <a:buNone/>
              <a:defRPr/>
            </a:pPr>
            <a:r>
              <a:rPr lang="de-DE" kern="0" dirty="0" smtClean="0"/>
              <a:t>- Jungviehauftrieb</a:t>
            </a:r>
          </a:p>
          <a:p>
            <a:pPr lvl="0" defTabSz="935038" eaLnBrk="0" hangingPunct="0">
              <a:spcAft>
                <a:spcPct val="0"/>
              </a:spcAft>
              <a:buClrTx/>
              <a:buNone/>
              <a:defRPr/>
            </a:pPr>
            <a:r>
              <a:rPr lang="de-DE" kern="0" dirty="0" smtClean="0"/>
              <a:t>- </a:t>
            </a:r>
            <a:r>
              <a:rPr lang="de-DE" kern="0" dirty="0" err="1" smtClean="0"/>
              <a:t>Heigeißfest</a:t>
            </a:r>
            <a:endParaRPr lang="de-DE" kern="0" dirty="0" smtClean="0"/>
          </a:p>
          <a:p>
            <a:pPr lvl="0" defTabSz="935038" eaLnBrk="0" hangingPunct="0">
              <a:spcAft>
                <a:spcPct val="0"/>
              </a:spcAft>
              <a:buClrTx/>
              <a:buNone/>
              <a:defRPr/>
            </a:pPr>
            <a:r>
              <a:rPr lang="de-DE" kern="0" dirty="0" smtClean="0"/>
              <a:t>- Sportveranstaltung wie Tauziehen</a:t>
            </a:r>
          </a:p>
          <a:p>
            <a:pPr lvl="0" defTabSz="935038" eaLnBrk="0" hangingPunct="0">
              <a:spcAft>
                <a:spcPct val="0"/>
              </a:spcAft>
              <a:buClrTx/>
              <a:buNone/>
              <a:defRPr/>
            </a:pPr>
            <a:r>
              <a:rPr lang="de-DE" kern="0" dirty="0" smtClean="0"/>
              <a:t>- Sommerfeste</a:t>
            </a:r>
          </a:p>
          <a:p>
            <a:pPr lvl="0" defTabSz="935038" eaLnBrk="0" hangingPunct="0">
              <a:spcAft>
                <a:spcPct val="0"/>
              </a:spcAft>
              <a:buClrTx/>
              <a:buNone/>
              <a:defRPr/>
            </a:pPr>
            <a:r>
              <a:rPr lang="de-DE" kern="0" dirty="0" smtClean="0"/>
              <a:t>- Volkswanderung, goldene                            </a:t>
            </a:r>
          </a:p>
          <a:p>
            <a:pPr lvl="0" defTabSz="935038" eaLnBrk="0" hangingPunct="0">
              <a:spcAft>
                <a:spcPct val="0"/>
              </a:spcAft>
              <a:buClrTx/>
              <a:buNone/>
              <a:defRPr/>
            </a:pPr>
            <a:r>
              <a:rPr lang="de-DE" kern="0" dirty="0" smtClean="0"/>
              <a:t>  Herbstwanderwoche </a:t>
            </a:r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4860032" y="1268760"/>
            <a:ext cx="7837311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500" tIns="46751" rIns="93500" bIns="46751" numCol="1" anchor="t" anchorCtr="0" compatLnSpc="1">
            <a:prstTxWarp prst="textNoShape">
              <a:avLst/>
            </a:prstTxWarp>
          </a:bodyPr>
          <a:lstStyle/>
          <a:p>
            <a:endParaRPr kumimoji="0" lang="de-DE" sz="15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kumimoji="0" lang="de-DE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350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de-DE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350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5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</a:t>
            </a:r>
            <a:endParaRPr kumimoji="0" lang="de-DE" sz="15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3503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5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6012160" y="4511254"/>
            <a:ext cx="3312368" cy="1800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000" lvl="0" defTabSz="935038" eaLnBrk="0" hangingPunct="0">
              <a:spcBef>
                <a:spcPts val="576"/>
              </a:spcBef>
              <a:defRPr/>
            </a:pPr>
            <a:r>
              <a:rPr lang="de-DE" sz="2400" kern="0" dirty="0" smtClean="0">
                <a:latin typeface="Arial" pitchFamily="34" charset="0"/>
                <a:cs typeface="Arial" pitchFamily="34" charset="0"/>
              </a:rPr>
              <a:t>- Pilzseminare</a:t>
            </a:r>
          </a:p>
          <a:p>
            <a:pPr marL="342000" lvl="0" defTabSz="935038" eaLnBrk="0" hangingPunct="0">
              <a:spcBef>
                <a:spcPts val="576"/>
              </a:spcBef>
              <a:defRPr/>
            </a:pPr>
            <a:r>
              <a:rPr lang="de-DE" sz="2400" kern="0" dirty="0" smtClean="0">
                <a:latin typeface="Arial" pitchFamily="34" charset="0"/>
                <a:cs typeface="Arial" pitchFamily="34" charset="0"/>
              </a:rPr>
              <a:t>- Barbarafeier</a:t>
            </a:r>
          </a:p>
          <a:p>
            <a:pPr marL="342000" lvl="0" defTabSz="935038" eaLnBrk="0" hangingPunct="0">
              <a:spcBef>
                <a:spcPts val="576"/>
              </a:spcBef>
              <a:defRPr/>
            </a:pPr>
            <a:r>
              <a:rPr lang="de-DE" sz="2400" kern="0" dirty="0" smtClean="0">
                <a:latin typeface="Arial" pitchFamily="34" charset="0"/>
                <a:cs typeface="Arial" pitchFamily="34" charset="0"/>
              </a:rPr>
              <a:t>- Adventsbasar  </a:t>
            </a:r>
          </a:p>
          <a:p>
            <a:pPr marL="342000" lvl="0" defTabSz="935038" eaLnBrk="0" hangingPunct="0">
              <a:spcBef>
                <a:spcPts val="576"/>
              </a:spcBef>
              <a:defRPr/>
            </a:pPr>
            <a:r>
              <a:rPr lang="de-DE" sz="2400" kern="0" dirty="0" smtClean="0">
                <a:latin typeface="Arial" pitchFamily="34" charset="0"/>
                <a:cs typeface="Arial" pitchFamily="34" charset="0"/>
              </a:rPr>
              <a:t>- Fackelwanderung</a:t>
            </a:r>
            <a:endParaRPr lang="de-DE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62</a:t>
            </a:fld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Rettet die Kleinvermieter</a:t>
            </a:r>
            <a:endParaRPr lang="de-DE" dirty="0"/>
          </a:p>
        </p:txBody>
      </p:sp>
      <p:pic>
        <p:nvPicPr>
          <p:cNvPr id="10" name="Picture 2" descr="Natürlich urlaub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733" y="1052736"/>
            <a:ext cx="1056308" cy="527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9155360" cy="503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Themenoffensive Rad  </a:t>
            </a:r>
            <a:br>
              <a:rPr lang="de-DE" altLang="de-DE" dirty="0" smtClean="0"/>
            </a:br>
            <a:endParaRPr lang="de-DE" altLang="de-DE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sz="half" idx="4294967295"/>
          </p:nvPr>
        </p:nvSpPr>
        <p:spPr>
          <a:xfrm>
            <a:off x="539750" y="836712"/>
            <a:ext cx="8102600" cy="4670425"/>
          </a:xfrm>
        </p:spPr>
        <p:txBody>
          <a:bodyPr/>
          <a:lstStyle/>
          <a:p>
            <a:pPr>
              <a:buNone/>
            </a:pPr>
            <a:endParaRPr lang="de-DE" dirty="0" smtClean="0"/>
          </a:p>
          <a:p>
            <a:r>
              <a:rPr lang="de-DE" dirty="0" smtClean="0"/>
              <a:t>Stimmungsbild: Wer der hier Anwesenden </a:t>
            </a:r>
          </a:p>
          <a:p>
            <a:pPr>
              <a:buFontTx/>
              <a:buChar char="-"/>
            </a:pPr>
            <a:r>
              <a:rPr lang="de-DE" dirty="0" smtClean="0"/>
              <a:t>hat ein Fahrrad?</a:t>
            </a:r>
          </a:p>
          <a:p>
            <a:pPr>
              <a:buFontTx/>
              <a:buChar char="-"/>
            </a:pPr>
            <a:r>
              <a:rPr lang="de-DE" dirty="0" smtClean="0"/>
              <a:t>hat ein E-Bike?</a:t>
            </a:r>
          </a:p>
          <a:p>
            <a:pPr>
              <a:buFontTx/>
              <a:buChar char="-"/>
            </a:pPr>
            <a:r>
              <a:rPr lang="de-DE" dirty="0" smtClean="0"/>
              <a:t>fährt damit regelmäßig?</a:t>
            </a:r>
          </a:p>
          <a:p>
            <a:pPr>
              <a:buFontTx/>
              <a:buChar char="-"/>
            </a:pPr>
            <a:r>
              <a:rPr lang="de-DE" dirty="0" smtClean="0"/>
              <a:t>ist ein ADFC </a:t>
            </a:r>
            <a:r>
              <a:rPr lang="de-DE" dirty="0" err="1" smtClean="0"/>
              <a:t>bett</a:t>
            </a:r>
            <a:r>
              <a:rPr lang="de-DE" dirty="0" smtClean="0"/>
              <a:t> + </a:t>
            </a:r>
            <a:r>
              <a:rPr lang="de-DE" dirty="0" err="1" smtClean="0"/>
              <a:t>bike</a:t>
            </a:r>
            <a:r>
              <a:rPr lang="de-DE" dirty="0" smtClean="0"/>
              <a:t> Betrieb?</a:t>
            </a:r>
          </a:p>
          <a:p>
            <a:pPr>
              <a:buNone/>
            </a:pPr>
            <a:endParaRPr lang="de-DE" dirty="0" smtClean="0"/>
          </a:p>
          <a:p>
            <a:pPr marL="612775" lvl="1" indent="0" eaLnBrk="1" hangingPunct="1">
              <a:buFont typeface="Wingdings" panose="05000000000000000000" pitchFamily="2" charset="2"/>
              <a:buNone/>
              <a:defRPr/>
            </a:pPr>
            <a:endParaRPr dirty="0"/>
          </a:p>
        </p:txBody>
      </p:sp>
      <p:pic>
        <p:nvPicPr>
          <p:cNvPr id="5" name="Picture 2" descr="Hier könnt Ihr neue Ideen und Vorschläge kommentieren"/>
          <p:cNvPicPr>
            <a:picLocks noChangeAspect="1" noChangeArrowheads="1"/>
          </p:cNvPicPr>
          <p:nvPr/>
        </p:nvPicPr>
        <p:blipFill>
          <a:blip r:embed="rId3" cstate="print"/>
          <a:srcRect l="16383" r="12720"/>
          <a:stretch>
            <a:fillRect/>
          </a:stretch>
        </p:blipFill>
        <p:spPr bwMode="auto">
          <a:xfrm>
            <a:off x="5652120" y="1988840"/>
            <a:ext cx="1512168" cy="3096344"/>
          </a:xfrm>
          <a:prstGeom prst="rect">
            <a:avLst/>
          </a:prstGeom>
          <a:noFill/>
        </p:spPr>
      </p:pic>
      <p:sp>
        <p:nvSpPr>
          <p:cNvPr id="123906" name="AutoShape 2" descr="logo Bett+Bik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239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3970759"/>
            <a:ext cx="300990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7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Themenoffensive Rad - </a:t>
            </a:r>
            <a:r>
              <a:rPr lang="de-DE" dirty="0" err="1" smtClean="0"/>
              <a:t>Komoot</a:t>
            </a:r>
            <a:r>
              <a:rPr lang="de-DE" dirty="0" smtClean="0"/>
              <a:t>, interaktive </a:t>
            </a:r>
            <a:r>
              <a:rPr lang="de-DE" dirty="0" err="1" smtClean="0"/>
              <a:t>Radkarte</a:t>
            </a:r>
            <a:endParaRPr lang="de-DE" dirty="0"/>
          </a:p>
        </p:txBody>
      </p:sp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578074"/>
            <a:ext cx="6413770" cy="29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hteck 3"/>
          <p:cNvSpPr/>
          <p:nvPr/>
        </p:nvSpPr>
        <p:spPr>
          <a:xfrm>
            <a:off x="467544" y="5919083"/>
            <a:ext cx="191430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www.vianovis.net/lkr-hassberge</a:t>
            </a:r>
            <a:endParaRPr lang="de-DE" sz="1000" dirty="0"/>
          </a:p>
        </p:txBody>
      </p:sp>
      <p:sp>
        <p:nvSpPr>
          <p:cNvPr id="6" name="Titel 2"/>
          <p:cNvSpPr txBox="1">
            <a:spLocks/>
          </p:cNvSpPr>
          <p:nvPr/>
        </p:nvSpPr>
        <p:spPr>
          <a:xfrm>
            <a:off x="648784" y="1205219"/>
            <a:ext cx="8315703" cy="3937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2800" dirty="0" smtClean="0">
                <a:latin typeface="Arial" pitchFamily="34" charset="0"/>
                <a:ea typeface="+mj-ea"/>
                <a:cs typeface="Arial" pitchFamily="34" charset="0"/>
              </a:rPr>
              <a:t>Interaktive </a:t>
            </a:r>
            <a:r>
              <a:rPr lang="de-DE" sz="2800" dirty="0" err="1" smtClean="0">
                <a:latin typeface="Arial" pitchFamily="34" charset="0"/>
                <a:ea typeface="+mj-ea"/>
                <a:cs typeface="Arial" pitchFamily="34" charset="0"/>
              </a:rPr>
              <a:t>Radkarte</a:t>
            </a:r>
            <a:r>
              <a:rPr lang="de-DE" sz="2800" dirty="0" smtClean="0">
                <a:latin typeface="Arial" pitchFamily="34" charset="0"/>
                <a:ea typeface="+mj-ea"/>
                <a:cs typeface="Arial" pitchFamily="34" charset="0"/>
              </a:rPr>
              <a:t> und </a:t>
            </a:r>
            <a:r>
              <a:rPr lang="de-DE" sz="2800" dirty="0" err="1" smtClean="0">
                <a:latin typeface="Arial" pitchFamily="34" charset="0"/>
                <a:ea typeface="+mj-ea"/>
                <a:cs typeface="Arial" pitchFamily="34" charset="0"/>
              </a:rPr>
              <a:t>Komoot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Picture 2" descr="Bildergebnis für logo komoo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56992"/>
            <a:ext cx="4464496" cy="2418270"/>
          </a:xfrm>
          <a:prstGeom prst="rect">
            <a:avLst/>
          </a:prstGeom>
          <a:noFill/>
        </p:spPr>
      </p:pic>
      <p:sp>
        <p:nvSpPr>
          <p:cNvPr id="8" name="Rechteck 7"/>
          <p:cNvSpPr/>
          <p:nvPr/>
        </p:nvSpPr>
        <p:spPr>
          <a:xfrm>
            <a:off x="5552313" y="5847075"/>
            <a:ext cx="197201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 smtClean="0"/>
              <a:t>www.komoot.de/user/hassberge  </a:t>
            </a:r>
            <a:endParaRPr lang="de-DE" sz="1000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65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9592" y="980728"/>
            <a:ext cx="7779414" cy="5239547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altLang="de-DE" dirty="0" smtClean="0"/>
              <a:t>Themenoffensive Rad – E-Tourenrad / Tourenrad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12837"/>
            <a:ext cx="6886575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Themenoffensive Rad - Rennradtouren</a:t>
            </a:r>
            <a:br>
              <a:rPr lang="de-DE" altLang="de-DE" dirty="0" smtClean="0"/>
            </a:br>
            <a:endParaRPr lang="de-DE" alt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66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9155360" cy="503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Themenoffensive Rad - </a:t>
            </a:r>
            <a:r>
              <a:rPr lang="de-DE" altLang="de-DE" dirty="0" err="1" smtClean="0"/>
              <a:t>Crossbiken</a:t>
            </a:r>
            <a:r>
              <a:rPr lang="de-DE" altLang="de-DE" dirty="0" smtClean="0"/>
              <a:t> Rennweg, VGN-Touren </a:t>
            </a:r>
            <a:br>
              <a:rPr lang="de-DE" altLang="de-DE" dirty="0" smtClean="0"/>
            </a:br>
            <a:endParaRPr lang="de-DE" altLang="de-DE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sz="half" idx="4294967295"/>
          </p:nvPr>
        </p:nvSpPr>
        <p:spPr>
          <a:xfrm>
            <a:off x="539750" y="1412875"/>
            <a:ext cx="8102600" cy="4670425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err="1" smtClean="0"/>
              <a:t>Crossbiken</a:t>
            </a:r>
            <a:r>
              <a:rPr lang="de-DE" dirty="0" smtClean="0"/>
              <a:t> am Rennweg</a:t>
            </a:r>
          </a:p>
          <a:p>
            <a:pPr eaLnBrk="1" hangingPunct="1">
              <a:buNone/>
              <a:defRPr/>
            </a:pPr>
            <a:endParaRPr lang="de-DE" dirty="0" smtClean="0"/>
          </a:p>
          <a:p>
            <a:r>
              <a:rPr lang="de-DE" dirty="0" smtClean="0"/>
              <a:t>VGN-Touren (Start: Ebern)</a:t>
            </a:r>
            <a:br>
              <a:rPr lang="de-DE" dirty="0" smtClean="0"/>
            </a:br>
            <a:r>
              <a:rPr lang="de-DE" sz="1600" dirty="0" smtClean="0"/>
              <a:t>Liebe Haßberge, wir kommen! ca. 61,2 km                                                                       Naturpark-Runden im Bamberger Norden (1, 2,3):                                                                                Ebern-Runde im </a:t>
            </a:r>
            <a:r>
              <a:rPr lang="de-DE" sz="1600" dirty="0" err="1" smtClean="0"/>
              <a:t>Itz</a:t>
            </a:r>
            <a:r>
              <a:rPr lang="de-DE" sz="1600" dirty="0" smtClean="0"/>
              <a:t>-</a:t>
            </a:r>
            <a:r>
              <a:rPr lang="de-DE" sz="1600" dirty="0" err="1" smtClean="0"/>
              <a:t>Baunach</a:t>
            </a:r>
            <a:r>
              <a:rPr lang="de-DE" sz="1600" dirty="0" smtClean="0"/>
              <a:t>-Hügellanda, 43 km                                                                            Vom Oberen Berg flussab bis Bamberg, ca. 43 km                                                        Achterbahn im Naturpark Hassberge ca. 63 km </a:t>
            </a:r>
          </a:p>
          <a:p>
            <a:pPr>
              <a:buNone/>
            </a:pPr>
            <a:endParaRPr lang="de-DE" sz="1400" dirty="0" smtClean="0"/>
          </a:p>
          <a:p>
            <a:r>
              <a:rPr lang="de-DE" dirty="0" smtClean="0"/>
              <a:t>Radservice</a:t>
            </a:r>
          </a:p>
          <a:p>
            <a:pPr>
              <a:buNone/>
            </a:pPr>
            <a:endParaRPr lang="de-DE" dirty="0" smtClean="0"/>
          </a:p>
          <a:p>
            <a:pPr marL="612775" lvl="1" indent="0" eaLnBrk="1" hangingPunct="1">
              <a:buFont typeface="Wingdings" panose="05000000000000000000" pitchFamily="2" charset="2"/>
              <a:buNone/>
              <a:defRPr/>
            </a:pPr>
            <a:endParaRPr dirty="0"/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24744"/>
            <a:ext cx="2180528" cy="373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67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b="12875"/>
          <a:stretch>
            <a:fillRect/>
          </a:stretch>
        </p:blipFill>
        <p:spPr bwMode="auto">
          <a:xfrm>
            <a:off x="758825" y="1295400"/>
            <a:ext cx="7626350" cy="3717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Themenoffensive Rad - ADFC RA 2019  </a:t>
            </a:r>
            <a:br>
              <a:rPr lang="de-DE" altLang="de-DE" dirty="0" smtClean="0"/>
            </a:br>
            <a:endParaRPr lang="de-DE" altLang="de-DE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68</a:t>
            </a:fld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>
          <a:xfrm>
            <a:off x="457200" y="188913"/>
            <a:ext cx="9155360" cy="5032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de-DE" altLang="de-DE" dirty="0" smtClean="0"/>
              <a:t/>
            </a:r>
            <a:br>
              <a:rPr lang="de-DE" altLang="de-DE" dirty="0" smtClean="0"/>
            </a:br>
            <a:r>
              <a:rPr lang="de-DE" altLang="de-DE" dirty="0" smtClean="0"/>
              <a:t>Themenoffensive Rad  </a:t>
            </a:r>
            <a:br>
              <a:rPr lang="de-DE" altLang="de-DE" dirty="0" smtClean="0"/>
            </a:br>
            <a:endParaRPr lang="de-DE" altLang="de-DE" dirty="0" smtClean="0"/>
          </a:p>
        </p:txBody>
      </p:sp>
      <p:sp>
        <p:nvSpPr>
          <p:cNvPr id="7" name="Inhaltsplatzhalter 2"/>
          <p:cNvSpPr>
            <a:spLocks noGrp="1"/>
          </p:cNvSpPr>
          <p:nvPr>
            <p:ph sz="half" idx="4294967295"/>
          </p:nvPr>
        </p:nvSpPr>
        <p:spPr>
          <a:xfrm>
            <a:off x="539750" y="1412875"/>
            <a:ext cx="8102600" cy="4670425"/>
          </a:xfrm>
        </p:spPr>
        <p:txBody>
          <a:bodyPr/>
          <a:lstStyle/>
          <a:p>
            <a:pPr>
              <a:buNone/>
            </a:pPr>
            <a:endParaRPr lang="de-DE" dirty="0" smtClean="0"/>
          </a:p>
          <a:p>
            <a:r>
              <a:rPr lang="de-DE" dirty="0" smtClean="0"/>
              <a:t>Stimmungsbild: Wer der Anwesenden ist schon </a:t>
            </a:r>
          </a:p>
          <a:p>
            <a:pPr>
              <a:buNone/>
            </a:pPr>
            <a:r>
              <a:rPr lang="de-DE" dirty="0" smtClean="0"/>
              <a:t>    einmal eine der genannten Touren abgefahren?</a:t>
            </a:r>
            <a:endParaRPr dirty="0"/>
          </a:p>
          <a:p>
            <a:pPr marL="612775" lvl="1" indent="0" eaLnBrk="1" hangingPunct="1">
              <a:buFont typeface="Wingdings" panose="05000000000000000000" pitchFamily="2" charset="2"/>
              <a:buNone/>
              <a:defRPr/>
            </a:pPr>
            <a:endParaRPr dirty="0"/>
          </a:p>
        </p:txBody>
      </p:sp>
      <p:pic>
        <p:nvPicPr>
          <p:cNvPr id="5" name="Picture 2" descr="Hier könnt Ihr neue Ideen und Vorschläge kommentieren"/>
          <p:cNvPicPr>
            <a:picLocks noChangeAspect="1" noChangeArrowheads="1"/>
          </p:cNvPicPr>
          <p:nvPr/>
        </p:nvPicPr>
        <p:blipFill>
          <a:blip r:embed="rId3" cstate="print"/>
          <a:srcRect l="16383" r="12720"/>
          <a:stretch>
            <a:fillRect/>
          </a:stretch>
        </p:blipFill>
        <p:spPr bwMode="auto">
          <a:xfrm>
            <a:off x="3923928" y="2924944"/>
            <a:ext cx="1512168" cy="3096344"/>
          </a:xfrm>
          <a:prstGeom prst="rect">
            <a:avLst/>
          </a:prstGeom>
          <a:noFill/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A6E200-CFAB-4D5C-99EE-5FFC3316E62E}" type="slidenum">
              <a:rPr lang="de-DE" smtClean="0"/>
              <a:pPr>
                <a:defRPr/>
              </a:pPr>
              <a:t>69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97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457200" y="188913"/>
            <a:ext cx="9155360" cy="50323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ADFC RA 2019 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de-DE" altLang="de-D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14668"/>
          <a:stretch>
            <a:fillRect/>
          </a:stretch>
        </p:blipFill>
        <p:spPr bwMode="auto">
          <a:xfrm>
            <a:off x="765175" y="1289050"/>
            <a:ext cx="7613650" cy="3652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Bildergebnis für foto john f kennedy auf R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815349"/>
            <a:ext cx="3568254" cy="5349955"/>
          </a:xfrm>
          <a:prstGeom prst="rect">
            <a:avLst/>
          </a:prstGeom>
          <a:noFill/>
        </p:spPr>
      </p:pic>
      <p:sp>
        <p:nvSpPr>
          <p:cNvPr id="5" name="Titel 1"/>
          <p:cNvSpPr txBox="1">
            <a:spLocks/>
          </p:cNvSpPr>
          <p:nvPr/>
        </p:nvSpPr>
        <p:spPr>
          <a:xfrm>
            <a:off x="457200" y="188913"/>
            <a:ext cx="9155360" cy="50323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Themenoffensive Rad 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de-DE" altLang="de-D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de-DE" sz="2000" dirty="0" smtClean="0"/>
              <a:t>Vielen Dank für Ihre Aufmerksamkeit und viel Erfolg bei der Umsetzung!</a:t>
            </a:r>
            <a:endParaRPr lang="de-DE" sz="20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6329" y="1403484"/>
            <a:ext cx="4117919" cy="252028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987824" y="392376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 smtClean="0">
                <a:solidFill>
                  <a:srgbClr val="1177C5"/>
                </a:solidFill>
                <a:latin typeface="Arial" pitchFamily="34" charset="0"/>
                <a:cs typeface="Arial" pitchFamily="34" charset="0"/>
              </a:rPr>
              <a:t>www.futour.com</a:t>
            </a:r>
            <a:endParaRPr lang="de-DE" b="1" dirty="0">
              <a:solidFill>
                <a:srgbClr val="1177C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539552" y="4509120"/>
            <a:ext cx="8343693" cy="1368152"/>
          </a:xfrm>
        </p:spPr>
        <p:txBody>
          <a:bodyPr/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1177C5"/>
              </a:buClr>
              <a:buSzTx/>
              <a:buFont typeface="Arial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  <a:lvl2pPr marL="742950" indent="-285750">
              <a:lnSpc>
                <a:spcPct val="100000"/>
              </a:lnSpc>
              <a:spcAft>
                <a:spcPts val="300"/>
              </a:spcAft>
              <a:buClr>
                <a:srgbClr val="1177C5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</a:defRPr>
            </a:lvl2pPr>
            <a:lvl3pPr marL="1143000" indent="-228600">
              <a:lnSpc>
                <a:spcPct val="100000"/>
              </a:lnSpc>
              <a:spcAft>
                <a:spcPts val="300"/>
              </a:spcAft>
              <a:buClr>
                <a:srgbClr val="1177C5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</a:defRPr>
            </a:lvl3pPr>
            <a:lvl4pPr marL="1600200" indent="-228600">
              <a:lnSpc>
                <a:spcPct val="100000"/>
              </a:lnSpc>
              <a:spcAft>
                <a:spcPts val="300"/>
              </a:spcAft>
              <a:buClr>
                <a:srgbClr val="1177C5"/>
              </a:buClr>
              <a:buFont typeface="Symbol" pitchFamily="18" charset="2"/>
              <a:buChar char="-"/>
              <a:defRPr sz="1800">
                <a:solidFill>
                  <a:schemeClr val="tx1"/>
                </a:solidFill>
              </a:defRPr>
            </a:lvl4pPr>
            <a:lvl5pPr marL="2057400" indent="-228600">
              <a:lnSpc>
                <a:spcPct val="100000"/>
              </a:lnSpc>
              <a:spcAft>
                <a:spcPts val="300"/>
              </a:spcAft>
              <a:buClr>
                <a:srgbClr val="1177C5"/>
              </a:buClr>
              <a:buFont typeface="Wingdings" pitchFamily="2" charset="2"/>
              <a:buChar char="§"/>
              <a:defRPr lang="de-DE" sz="1600" kern="1200" dirty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de-DE" sz="1800" dirty="0" smtClean="0"/>
              <a:t>FUTOUR Tourismusberatung</a:t>
            </a:r>
          </a:p>
          <a:p>
            <a:pPr lvl="0"/>
            <a:r>
              <a:rPr lang="de-DE" sz="1800" dirty="0" smtClean="0"/>
              <a:t>Dr. Peter Zimmer </a:t>
            </a:r>
          </a:p>
          <a:p>
            <a:r>
              <a:rPr lang="de-DE" sz="1800" dirty="0" smtClean="0"/>
              <a:t>Haus </a:t>
            </a:r>
            <a:r>
              <a:rPr lang="de-DE" sz="1800" dirty="0" err="1" smtClean="0"/>
              <a:t>Neuilly</a:t>
            </a:r>
            <a:r>
              <a:rPr lang="de-DE" sz="1800" dirty="0" smtClean="0"/>
              <a:t>, </a:t>
            </a:r>
            <a:r>
              <a:rPr lang="de-DE" sz="1800" dirty="0" err="1" smtClean="0"/>
              <a:t>Sedanstr</a:t>
            </a:r>
            <a:r>
              <a:rPr lang="de-DE" sz="1800" dirty="0" smtClean="0"/>
              <a:t>. 35, 50668 </a:t>
            </a:r>
            <a:r>
              <a:rPr lang="de-DE" sz="1800" dirty="0" err="1" smtClean="0"/>
              <a:t>köln</a:t>
            </a:r>
            <a:endParaRPr lang="de-DE" sz="1800" dirty="0"/>
          </a:p>
          <a:p>
            <a:pPr lvl="0"/>
            <a:r>
              <a:rPr lang="de-DE" sz="1800" dirty="0" smtClean="0"/>
              <a:t>Tel.: 0221/73293600, peter.zimmer@futour.com</a:t>
            </a:r>
            <a:endParaRPr lang="de-DE" sz="2400" dirty="0" smtClean="0"/>
          </a:p>
          <a:p>
            <a:pPr lvl="0"/>
            <a:endParaRPr lang="de-DE" sz="2400" dirty="0" smtClean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AF0E64-1FE9-46D9-B077-46449733E74B}" type="slidenum">
              <a:rPr lang="de-DE" smtClean="0"/>
              <a:pPr>
                <a:defRPr/>
              </a:pPr>
              <a:t>71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517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304925"/>
            <a:ext cx="76200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457200" y="188913"/>
            <a:ext cx="9155360" cy="50323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ADFC RA 2019 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de-DE" altLang="de-D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b="13739"/>
          <a:stretch>
            <a:fillRect/>
          </a:stretch>
        </p:blipFill>
        <p:spPr bwMode="auto">
          <a:xfrm>
            <a:off x="774700" y="1244600"/>
            <a:ext cx="7594600" cy="376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57200" y="188913"/>
            <a:ext cx="9155360" cy="503237"/>
          </a:xfrm>
          <a:prstGeom prst="rect">
            <a:avLst/>
          </a:prstGeom>
        </p:spPr>
        <p:txBody>
          <a:bodyPr>
            <a:normAutofit fontScale="25000" lnSpcReduction="20000"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r>
              <a:rPr kumimoji="0" lang="de-DE" altLang="de-DE" sz="10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ADFC RA 2019  </a:t>
            </a:r>
            <a: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kumimoji="0" lang="de-DE" altLang="de-DE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</a:br>
            <a:endParaRPr kumimoji="0" lang="de-DE" altLang="de-DE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UTOUR_Präsentationsvorlage2012">
  <a:themeElements>
    <a:clrScheme name="Benutzerdefiniert 1">
      <a:dk1>
        <a:sysClr val="windowText" lastClr="000000"/>
      </a:dk1>
      <a:lt1>
        <a:sysClr val="window" lastClr="FFFFFF"/>
      </a:lt1>
      <a:dk2>
        <a:srgbClr val="1177C5"/>
      </a:dk2>
      <a:lt2>
        <a:srgbClr val="FCF3DF"/>
      </a:lt2>
      <a:accent1>
        <a:srgbClr val="1177C5"/>
      </a:accent1>
      <a:accent2>
        <a:srgbClr val="D6E6F3"/>
      </a:accent2>
      <a:accent3>
        <a:srgbClr val="C9053F"/>
      </a:accent3>
      <a:accent4>
        <a:srgbClr val="DBF2ED"/>
      </a:accent4>
      <a:accent5>
        <a:srgbClr val="0EAA87"/>
      </a:accent5>
      <a:accent6>
        <a:srgbClr val="ED9222"/>
      </a:accent6>
      <a:hlink>
        <a:srgbClr val="BFBFBF"/>
      </a:hlink>
      <a:folHlink>
        <a:srgbClr val="A5A5A5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FUTOUR_Präsentationsvorlage2012</Template>
  <TotalTime>0</TotalTime>
  <Words>1793</Words>
  <Application>Microsoft Office PowerPoint</Application>
  <PresentationFormat>Bildschirmpräsentation (4:3)</PresentationFormat>
  <Paragraphs>518</Paragraphs>
  <Slides>71</Slides>
  <Notes>11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71</vt:i4>
      </vt:variant>
    </vt:vector>
  </HeadingPairs>
  <TitlesOfParts>
    <vt:vector size="79" baseType="lpstr">
      <vt:lpstr>Arial</vt:lpstr>
      <vt:lpstr>Calibri</vt:lpstr>
      <vt:lpstr>Eurostile</vt:lpstr>
      <vt:lpstr>MS Mincho</vt:lpstr>
      <vt:lpstr>Times New Roman</vt:lpstr>
      <vt:lpstr>Wingdings</vt:lpstr>
      <vt:lpstr>FUTOUR_Präsentationsvorlage2012</vt:lpstr>
      <vt:lpstr>Objekt-Manager-Shellobjekt</vt:lpstr>
      <vt:lpstr>Strategien für mehr Umsatz und glückliche Gäste: Radfahren boomt - wie können Sie davon profitieren?   18.11.2019, Schloss Birkenfeld</vt:lpstr>
      <vt:lpstr>Rad fahren liegt voll im Trend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 ADFC RA 2019 - Strecken-/Sterntourenradler </vt:lpstr>
      <vt:lpstr> ADFC RA 2019 - Facettenreiche Angebotsgestaltung </vt:lpstr>
      <vt:lpstr>PowerPoint-Präsentation</vt:lpstr>
      <vt:lpstr>PowerPoint-Präsentation</vt:lpstr>
      <vt:lpstr>Rad Benchmark Analysen - Erfolge</vt:lpstr>
      <vt:lpstr>PowerPoint-Präsentation</vt:lpstr>
      <vt:lpstr>Rad Benchmark Analysen - Herausforderungen</vt:lpstr>
      <vt:lpstr>Rad Benchmark Analysen - Herausforderungen</vt:lpstr>
      <vt:lpstr>Rad Benchmark Analysen - Herausforderungen</vt:lpstr>
      <vt:lpstr>Rad Benchmark Analysen - Herausforderungen</vt:lpstr>
      <vt:lpstr>Erlebnispyramide</vt:lpstr>
      <vt:lpstr>Wo stehen wir mit unseren Angeboten vor Ort, in unseren Betrieben? Was sagt der Gast?</vt:lpstr>
      <vt:lpstr>Exkurs Angebotsentwicklung: Gutes noch übertreiben ... </vt:lpstr>
      <vt:lpstr>Erlebnisse schaffen – Beispiel: Krenzers Rhön</vt:lpstr>
      <vt:lpstr>Qualitätsinitiative: Statt alle an einem Tag geschlossen - gastronomischer Notdienst!</vt:lpstr>
      <vt:lpstr>Qualität &amp; Nachhaltigkeit </vt:lpstr>
      <vt:lpstr>Qualität &amp; Nachhaltigkeit </vt:lpstr>
      <vt:lpstr>Qualität &amp; Nachhaltigkeit </vt:lpstr>
      <vt:lpstr>Fairtrade &amp; Nachhaltigkeit</vt:lpstr>
      <vt:lpstr>Öfter mal was Neues</vt:lpstr>
      <vt:lpstr>Öfter mal was Neues</vt:lpstr>
      <vt:lpstr>Beispiel: Glück hoch n – nachhaltig erfolgreicher</vt:lpstr>
      <vt:lpstr>Kommunikationsstrukturen im Wandel</vt:lpstr>
      <vt:lpstr>Kommunikationsstrukturen im Wandel</vt:lpstr>
      <vt:lpstr>Kommunikationsstrukturen im Wandel</vt:lpstr>
      <vt:lpstr>PowerPoint-Präsentation</vt:lpstr>
      <vt:lpstr>PowerPoint-Präsentation</vt:lpstr>
      <vt:lpstr>Beispiel: Persönlichkeiten aus Murnau am Staffelsee</vt:lpstr>
      <vt:lpstr>Storytelling = Interessante Geschichten erzählen</vt:lpstr>
      <vt:lpstr>Storytelling = Interessante Geschichten erzählen</vt:lpstr>
      <vt:lpstr>Regionale Produzenten in Szene setzen</vt:lpstr>
      <vt:lpstr>Regionale Produzenten in Szene setzen</vt:lpstr>
      <vt:lpstr>Beispiel: Nachhaltiges Celle  -  Regionale Produkte – Produzenten vor der Tür</vt:lpstr>
      <vt:lpstr>PowerPoint-Präsentation</vt:lpstr>
      <vt:lpstr>Beispiel: Hotel Pension Gabriela, Familie Moser, Bad Krozingen</vt:lpstr>
      <vt:lpstr>Beispiel: Fischflüsterer  </vt:lpstr>
      <vt:lpstr>spiel: Regionale Spezialitäten – erlebbar machen</vt:lpstr>
      <vt:lpstr>Beispiel: Natur-Gucker, Schwäbisches Donautal</vt:lpstr>
      <vt:lpstr>Neue Beherbergungsformen</vt:lpstr>
      <vt:lpstr>Neue Beherbergungsformen</vt:lpstr>
      <vt:lpstr>Neue Beherbergungsformen</vt:lpstr>
      <vt:lpstr>Neue Gastronomieformen</vt:lpstr>
      <vt:lpstr>Neue Gastronomieformen</vt:lpstr>
      <vt:lpstr>Neue Gastronomieformen</vt:lpstr>
      <vt:lpstr>Neue Gastronomieformen</vt:lpstr>
      <vt:lpstr>Rettet die Gasthauskultur</vt:lpstr>
      <vt:lpstr>Ausblick</vt:lpstr>
      <vt:lpstr>Rettet die Kleinvermieter</vt:lpstr>
      <vt:lpstr>Schwarzwald Dorfurlaub – 8 Schritte zur Umsetzung</vt:lpstr>
      <vt:lpstr>Rettet die Kleinvermieter</vt:lpstr>
      <vt:lpstr>Rettet die Kleinvermieter</vt:lpstr>
      <vt:lpstr>Rettet die Kleinvermieter</vt:lpstr>
      <vt:lpstr>Rettet die Kleinvermieter</vt:lpstr>
      <vt:lpstr> Themenoffensive Rad   </vt:lpstr>
      <vt:lpstr>Themenoffensive Rad - Komoot, interaktive Radkarte</vt:lpstr>
      <vt:lpstr>Themenoffensive Rad – E-Tourenrad / Tourenrad</vt:lpstr>
      <vt:lpstr> Themenoffensive Rad - Rennradtouren </vt:lpstr>
      <vt:lpstr> Themenoffensive Rad - Crossbiken Rennweg, VGN-Touren  </vt:lpstr>
      <vt:lpstr> Themenoffensive Rad - ADFC RA 2019   </vt:lpstr>
      <vt:lpstr> Themenoffensive Rad   </vt:lpstr>
      <vt:lpstr>PowerPoint-Präsentation</vt:lpstr>
      <vt:lpstr>Vielen Dank für Ihre Aufmerksamkeit und viel Erfolg bei der Umsetzung!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Miriam</dc:creator>
  <cp:lastModifiedBy>Anwender</cp:lastModifiedBy>
  <cp:revision>627</cp:revision>
  <cp:lastPrinted>2017-11-20T12:30:12Z</cp:lastPrinted>
  <dcterms:created xsi:type="dcterms:W3CDTF">2012-11-01T10:34:43Z</dcterms:created>
  <dcterms:modified xsi:type="dcterms:W3CDTF">2019-12-03T10:08:26Z</dcterms:modified>
</cp:coreProperties>
</file>